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30"/>
  </p:notesMasterIdLst>
  <p:handoutMasterIdLst>
    <p:handoutMasterId r:id="rId31"/>
  </p:handoutMasterIdLst>
  <p:sldIdLst>
    <p:sldId id="5043" r:id="rId5"/>
    <p:sldId id="338" r:id="rId6"/>
    <p:sldId id="5033" r:id="rId7"/>
    <p:sldId id="5030" r:id="rId8"/>
    <p:sldId id="5018" r:id="rId9"/>
    <p:sldId id="5011" r:id="rId10"/>
    <p:sldId id="5008" r:id="rId11"/>
    <p:sldId id="5037" r:id="rId12"/>
    <p:sldId id="5022" r:id="rId13"/>
    <p:sldId id="5042" r:id="rId14"/>
    <p:sldId id="5014" r:id="rId15"/>
    <p:sldId id="5041" r:id="rId16"/>
    <p:sldId id="3589" r:id="rId17"/>
    <p:sldId id="5040" r:id="rId18"/>
    <p:sldId id="5029" r:id="rId19"/>
    <p:sldId id="5038" r:id="rId20"/>
    <p:sldId id="5034" r:id="rId21"/>
    <p:sldId id="5021" r:id="rId22"/>
    <p:sldId id="5035" r:id="rId23"/>
    <p:sldId id="3465" r:id="rId24"/>
    <p:sldId id="373" r:id="rId25"/>
    <p:sldId id="374" r:id="rId26"/>
    <p:sldId id="5045" r:id="rId27"/>
    <p:sldId id="5046" r:id="rId28"/>
    <p:sldId id="5039"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ECBFAE17-EC74-487E-A72F-192C6D489939}">
          <p14:sldIdLst>
            <p14:sldId id="5043"/>
            <p14:sldId id="338"/>
            <p14:sldId id="5033"/>
            <p14:sldId id="5030"/>
            <p14:sldId id="5018"/>
            <p14:sldId id="5011"/>
            <p14:sldId id="5008"/>
            <p14:sldId id="5037"/>
            <p14:sldId id="5022"/>
            <p14:sldId id="5042"/>
            <p14:sldId id="5014"/>
            <p14:sldId id="5041"/>
            <p14:sldId id="3589"/>
            <p14:sldId id="5040"/>
            <p14:sldId id="5029"/>
            <p14:sldId id="5038"/>
            <p14:sldId id="5034"/>
            <p14:sldId id="5021"/>
            <p14:sldId id="5035"/>
          </p14:sldIdLst>
        </p14:section>
        <p14:section name="Untitled Section" id="{94F1AA57-6125-432B-85BC-10544ABE5708}">
          <p14:sldIdLst>
            <p14:sldId id="3465"/>
            <p14:sldId id="373"/>
            <p14:sldId id="374"/>
            <p14:sldId id="5045"/>
            <p14:sldId id="5046"/>
            <p14:sldId id="5039"/>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5216C"/>
    <a:srgbClr val="36166D"/>
    <a:srgbClr val="6D4489"/>
    <a:srgbClr val="3E2144"/>
    <a:srgbClr val="3F223F"/>
    <a:srgbClr val="80364C"/>
  </p:clrMru>
  <p:extLst>
    <p:ext uri="{E76CE94A-603C-4142-B9EB-6D1370010A27}">
      <p14:discardImageEditData xmlns:p14="http://schemas.microsoft.com/office/powerpoint/2010/main" val="1"/>
    </p:ext>
    <p:ext uri="{D31A062A-798A-4329-ABDD-BBA856620510}">
      <p14:defaultImageDpi xmlns:p14="http://schemas.microsoft.com/office/powerpoint/2010/main" val="15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77F278D-50FA-43A0-B0A6-6E62B382A841}" v="2" dt="2023-03-24T20:11:36.22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8579" autoAdjust="0"/>
    <p:restoredTop sz="81533" autoAdjust="0"/>
  </p:normalViewPr>
  <p:slideViewPr>
    <p:cSldViewPr snapToGrid="0" snapToObjects="1">
      <p:cViewPr varScale="1">
        <p:scale>
          <a:sx n="54" d="100"/>
          <a:sy n="54" d="100"/>
        </p:scale>
        <p:origin x="628" y="52"/>
      </p:cViewPr>
      <p:guideLst/>
    </p:cSldViewPr>
  </p:slideViewPr>
  <p:notesTextViewPr>
    <p:cViewPr>
      <p:scale>
        <a:sx n="1" d="1"/>
        <a:sy n="1" d="1"/>
      </p:scale>
      <p:origin x="0" y="0"/>
    </p:cViewPr>
  </p:notesTextViewPr>
  <p:sorterViewPr>
    <p:cViewPr>
      <p:scale>
        <a:sx n="100" d="100"/>
        <a:sy n="100" d="100"/>
      </p:scale>
      <p:origin x="0" y="-216"/>
    </p:cViewPr>
  </p:sorterViewPr>
  <p:notesViewPr>
    <p:cSldViewPr snapToGrid="0" snapToObjects="1">
      <p:cViewPr varScale="1">
        <p:scale>
          <a:sx n="87" d="100"/>
          <a:sy n="87" d="100"/>
        </p:scale>
        <p:origin x="3840" y="66"/>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37"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4.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hannon Otterbeck" userId="02c91ab0-1e0a-4670-83d9-3ee8abfce9ff" providerId="ADAL" clId="{D77F278D-50FA-43A0-B0A6-6E62B382A841}"/>
    <pc:docChg chg="addSld delSld modSld sldOrd modSection">
      <pc:chgData name="Shannon Otterbeck" userId="02c91ab0-1e0a-4670-83d9-3ee8abfce9ff" providerId="ADAL" clId="{D77F278D-50FA-43A0-B0A6-6E62B382A841}" dt="2023-03-24T20:11:38.400" v="5" actId="47"/>
      <pc:docMkLst>
        <pc:docMk/>
      </pc:docMkLst>
      <pc:sldChg chg="ord">
        <pc:chgData name="Shannon Otterbeck" userId="02c91ab0-1e0a-4670-83d9-3ee8abfce9ff" providerId="ADAL" clId="{D77F278D-50FA-43A0-B0A6-6E62B382A841}" dt="2023-03-24T20:08:59.883" v="3"/>
        <pc:sldMkLst>
          <pc:docMk/>
          <pc:sldMk cId="566747326" sldId="5040"/>
        </pc:sldMkLst>
      </pc:sldChg>
      <pc:sldChg chg="add del">
        <pc:chgData name="Shannon Otterbeck" userId="02c91ab0-1e0a-4670-83d9-3ee8abfce9ff" providerId="ADAL" clId="{D77F278D-50FA-43A0-B0A6-6E62B382A841}" dt="2023-03-24T20:11:36.228" v="4"/>
        <pc:sldMkLst>
          <pc:docMk/>
          <pc:sldMk cId="1547516160" sldId="5043"/>
        </pc:sldMkLst>
      </pc:sldChg>
      <pc:sldChg chg="add del">
        <pc:chgData name="Shannon Otterbeck" userId="02c91ab0-1e0a-4670-83d9-3ee8abfce9ff" providerId="ADAL" clId="{D77F278D-50FA-43A0-B0A6-6E62B382A841}" dt="2023-03-24T20:11:38.400" v="5" actId="47"/>
        <pc:sldMkLst>
          <pc:docMk/>
          <pc:sldMk cId="437337556" sldId="5047"/>
        </pc:sldMkLst>
      </pc:sldChg>
    </pc:docChg>
  </pc:docChgLst>
</pc:chgInfo>
</file>

<file path=ppt/diagrams/_rels/data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svg"/><Relationship Id="rId1" Type="http://schemas.openxmlformats.org/officeDocument/2006/relationships/image" Target="../media/image18.png"/><Relationship Id="rId6" Type="http://schemas.openxmlformats.org/officeDocument/2006/relationships/image" Target="../media/image23.svg"/><Relationship Id="rId5" Type="http://schemas.openxmlformats.org/officeDocument/2006/relationships/image" Target="../media/image22.png"/><Relationship Id="rId4" Type="http://schemas.openxmlformats.org/officeDocument/2006/relationships/image" Target="../media/image21.svg"/></Relationships>
</file>

<file path=ppt/diagrams/_rels/drawing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svg"/><Relationship Id="rId1" Type="http://schemas.openxmlformats.org/officeDocument/2006/relationships/image" Target="../media/image18.png"/><Relationship Id="rId6" Type="http://schemas.openxmlformats.org/officeDocument/2006/relationships/image" Target="../media/image23.svg"/><Relationship Id="rId5" Type="http://schemas.openxmlformats.org/officeDocument/2006/relationships/image" Target="../media/image22.png"/><Relationship Id="rId4" Type="http://schemas.openxmlformats.org/officeDocument/2006/relationships/image" Target="../media/image21.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CBDD5F4-9459-486C-8A80-31B52B057462}" type="doc">
      <dgm:prSet loTypeId="urn:microsoft.com/office/officeart/2018/5/layout/IconCircleLabelList" loCatId="icon" qsTypeId="urn:microsoft.com/office/officeart/2005/8/quickstyle/simple1" qsCatId="simple" csTypeId="urn:microsoft.com/office/officeart/2005/8/colors/accent1_2" csCatId="accent1" phldr="1"/>
      <dgm:spPr/>
      <dgm:t>
        <a:bodyPr/>
        <a:lstStyle/>
        <a:p>
          <a:endParaRPr lang="en-US"/>
        </a:p>
      </dgm:t>
    </dgm:pt>
    <dgm:pt modelId="{AFC76B38-5431-44B6-98E8-49EAE8E0269C}">
      <dgm:prSet/>
      <dgm:spPr/>
      <dgm:t>
        <a:bodyPr/>
        <a:lstStyle/>
        <a:p>
          <a:pPr>
            <a:lnSpc>
              <a:spcPct val="100000"/>
            </a:lnSpc>
            <a:defRPr cap="all"/>
          </a:pPr>
          <a:r>
            <a:rPr lang="en-US" dirty="0">
              <a:solidFill>
                <a:srgbClr val="85216C"/>
              </a:solidFill>
              <a:latin typeface="Arial" panose="020B0604020202020204" pitchFamily="34" charset="0"/>
              <a:cs typeface="Arial" panose="020B0604020202020204" pitchFamily="34" charset="0"/>
            </a:rPr>
            <a:t>Inflation</a:t>
          </a:r>
        </a:p>
      </dgm:t>
    </dgm:pt>
    <dgm:pt modelId="{2D75014B-0E79-455F-9158-123E6974E741}" type="parTrans" cxnId="{7B8A61A1-91D2-4866-83AB-35064B93EEBB}">
      <dgm:prSet/>
      <dgm:spPr/>
      <dgm:t>
        <a:bodyPr/>
        <a:lstStyle/>
        <a:p>
          <a:endParaRPr lang="en-US"/>
        </a:p>
      </dgm:t>
    </dgm:pt>
    <dgm:pt modelId="{4AD3C59A-ABF2-4C79-BB23-459A162494EA}" type="sibTrans" cxnId="{7B8A61A1-91D2-4866-83AB-35064B93EEBB}">
      <dgm:prSet/>
      <dgm:spPr/>
      <dgm:t>
        <a:bodyPr/>
        <a:lstStyle/>
        <a:p>
          <a:endParaRPr lang="en-US"/>
        </a:p>
      </dgm:t>
    </dgm:pt>
    <dgm:pt modelId="{AD85E679-5405-4582-B6D4-8FA13ADDDBE3}">
      <dgm:prSet/>
      <dgm:spPr/>
      <dgm:t>
        <a:bodyPr/>
        <a:lstStyle/>
        <a:p>
          <a:pPr>
            <a:lnSpc>
              <a:spcPct val="100000"/>
            </a:lnSpc>
            <a:defRPr cap="all"/>
          </a:pPr>
          <a:r>
            <a:rPr lang="en-US" dirty="0">
              <a:solidFill>
                <a:srgbClr val="85216C"/>
              </a:solidFill>
              <a:latin typeface="Arial" panose="020B0604020202020204" pitchFamily="34" charset="0"/>
              <a:cs typeface="Arial" panose="020B0604020202020204" pitchFamily="34" charset="0"/>
            </a:rPr>
            <a:t>The Fed</a:t>
          </a:r>
        </a:p>
      </dgm:t>
    </dgm:pt>
    <dgm:pt modelId="{3892EB18-CE17-41B1-B47F-5D0026F24962}" type="parTrans" cxnId="{F58DDD8E-AAF5-4609-BCBB-28FDEA7BC1B9}">
      <dgm:prSet/>
      <dgm:spPr/>
      <dgm:t>
        <a:bodyPr/>
        <a:lstStyle/>
        <a:p>
          <a:endParaRPr lang="en-US"/>
        </a:p>
      </dgm:t>
    </dgm:pt>
    <dgm:pt modelId="{43E2A0BD-B778-49FD-974C-4D1C138507CF}" type="sibTrans" cxnId="{F58DDD8E-AAF5-4609-BCBB-28FDEA7BC1B9}">
      <dgm:prSet/>
      <dgm:spPr/>
      <dgm:t>
        <a:bodyPr/>
        <a:lstStyle/>
        <a:p>
          <a:endParaRPr lang="en-US"/>
        </a:p>
      </dgm:t>
    </dgm:pt>
    <dgm:pt modelId="{EAE8161D-358D-439B-9A5F-532D7A249D30}">
      <dgm:prSet/>
      <dgm:spPr/>
      <dgm:t>
        <a:bodyPr/>
        <a:lstStyle/>
        <a:p>
          <a:pPr>
            <a:lnSpc>
              <a:spcPct val="100000"/>
            </a:lnSpc>
            <a:defRPr cap="all"/>
          </a:pPr>
          <a:r>
            <a:rPr lang="en-US" dirty="0">
              <a:solidFill>
                <a:srgbClr val="85216C"/>
              </a:solidFill>
              <a:latin typeface="Arial" panose="020B0604020202020204" pitchFamily="34" charset="0"/>
              <a:cs typeface="Arial" panose="020B0604020202020204" pitchFamily="34" charset="0"/>
            </a:rPr>
            <a:t>The ECONOMY</a:t>
          </a:r>
        </a:p>
      </dgm:t>
    </dgm:pt>
    <dgm:pt modelId="{BE2EC43F-6A8A-4813-A68C-03EB94D67671}" type="parTrans" cxnId="{F6DF5D4A-62F2-442B-9F3B-85340942FF8E}">
      <dgm:prSet/>
      <dgm:spPr/>
      <dgm:t>
        <a:bodyPr/>
        <a:lstStyle/>
        <a:p>
          <a:endParaRPr lang="en-US"/>
        </a:p>
      </dgm:t>
    </dgm:pt>
    <dgm:pt modelId="{F9707C58-5739-48D0-9AD4-8F9CCC5434B8}" type="sibTrans" cxnId="{F6DF5D4A-62F2-442B-9F3B-85340942FF8E}">
      <dgm:prSet/>
      <dgm:spPr/>
      <dgm:t>
        <a:bodyPr/>
        <a:lstStyle/>
        <a:p>
          <a:endParaRPr lang="en-US"/>
        </a:p>
      </dgm:t>
    </dgm:pt>
    <dgm:pt modelId="{2FBBCEB0-7F31-42D2-AC7A-69CC61E2646C}" type="pres">
      <dgm:prSet presAssocID="{3CBDD5F4-9459-486C-8A80-31B52B057462}" presName="root" presStyleCnt="0">
        <dgm:presLayoutVars>
          <dgm:dir/>
          <dgm:resizeHandles val="exact"/>
        </dgm:presLayoutVars>
      </dgm:prSet>
      <dgm:spPr/>
    </dgm:pt>
    <dgm:pt modelId="{EF8A622F-4FF8-4BA6-82A6-2EF3E30114A3}" type="pres">
      <dgm:prSet presAssocID="{AFC76B38-5431-44B6-98E8-49EAE8E0269C}" presName="compNode" presStyleCnt="0"/>
      <dgm:spPr/>
    </dgm:pt>
    <dgm:pt modelId="{A3773D73-9B43-4AA7-8027-5743154FC306}" type="pres">
      <dgm:prSet presAssocID="{AFC76B38-5431-44B6-98E8-49EAE8E0269C}" presName="iconBgRect" presStyleLbl="bgShp" presStyleIdx="0" presStyleCnt="3"/>
      <dgm:spPr/>
    </dgm:pt>
    <dgm:pt modelId="{C99C608D-FB31-46D0-B3AC-B330D02A2D9A}" type="pres">
      <dgm:prSet presAssocID="{AFC76B38-5431-44B6-98E8-49EAE8E0269C}"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Upward trend"/>
        </a:ext>
      </dgm:extLst>
    </dgm:pt>
    <dgm:pt modelId="{168918CF-79ED-42B1-9A2A-632BF70093AF}" type="pres">
      <dgm:prSet presAssocID="{AFC76B38-5431-44B6-98E8-49EAE8E0269C}" presName="spaceRect" presStyleCnt="0"/>
      <dgm:spPr/>
    </dgm:pt>
    <dgm:pt modelId="{1CEAC268-299B-4F2A-88C5-A6EA44F99D39}" type="pres">
      <dgm:prSet presAssocID="{AFC76B38-5431-44B6-98E8-49EAE8E0269C}" presName="textRect" presStyleLbl="revTx" presStyleIdx="0" presStyleCnt="3">
        <dgm:presLayoutVars>
          <dgm:chMax val="1"/>
          <dgm:chPref val="1"/>
        </dgm:presLayoutVars>
      </dgm:prSet>
      <dgm:spPr/>
    </dgm:pt>
    <dgm:pt modelId="{6B4EB8F4-69FA-4E56-9447-5798419D24FD}" type="pres">
      <dgm:prSet presAssocID="{4AD3C59A-ABF2-4C79-BB23-459A162494EA}" presName="sibTrans" presStyleCnt="0"/>
      <dgm:spPr/>
    </dgm:pt>
    <dgm:pt modelId="{09559760-03EA-49CA-82F5-69FA8E114C44}" type="pres">
      <dgm:prSet presAssocID="{AD85E679-5405-4582-B6D4-8FA13ADDDBE3}" presName="compNode" presStyleCnt="0"/>
      <dgm:spPr/>
    </dgm:pt>
    <dgm:pt modelId="{F1067B1A-4FAE-426C-81C0-74D7CA36DCA6}" type="pres">
      <dgm:prSet presAssocID="{AD85E679-5405-4582-B6D4-8FA13ADDDBE3}" presName="iconBgRect" presStyleLbl="bgShp" presStyleIdx="1" presStyleCnt="3"/>
      <dgm:spPr/>
    </dgm:pt>
    <dgm:pt modelId="{2B6C1C1F-1E1F-41D4-B0F6-78BD963DAD33}" type="pres">
      <dgm:prSet presAssocID="{AD85E679-5405-4582-B6D4-8FA13ADDDBE3}"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Pause"/>
        </a:ext>
      </dgm:extLst>
    </dgm:pt>
    <dgm:pt modelId="{7E7FF6A6-6F02-4311-8FB8-C81A6C73F456}" type="pres">
      <dgm:prSet presAssocID="{AD85E679-5405-4582-B6D4-8FA13ADDDBE3}" presName="spaceRect" presStyleCnt="0"/>
      <dgm:spPr/>
    </dgm:pt>
    <dgm:pt modelId="{45C04000-4499-4CB2-8353-649F87FA901D}" type="pres">
      <dgm:prSet presAssocID="{AD85E679-5405-4582-B6D4-8FA13ADDDBE3}" presName="textRect" presStyleLbl="revTx" presStyleIdx="1" presStyleCnt="3">
        <dgm:presLayoutVars>
          <dgm:chMax val="1"/>
          <dgm:chPref val="1"/>
        </dgm:presLayoutVars>
      </dgm:prSet>
      <dgm:spPr/>
    </dgm:pt>
    <dgm:pt modelId="{EF19B4B2-6F81-4B2C-9CF7-E324E7F85D5C}" type="pres">
      <dgm:prSet presAssocID="{43E2A0BD-B778-49FD-974C-4D1C138507CF}" presName="sibTrans" presStyleCnt="0"/>
      <dgm:spPr/>
    </dgm:pt>
    <dgm:pt modelId="{F6A7A04C-7E5C-46D2-8714-C70DF6A904C7}" type="pres">
      <dgm:prSet presAssocID="{EAE8161D-358D-439B-9A5F-532D7A249D30}" presName="compNode" presStyleCnt="0"/>
      <dgm:spPr/>
    </dgm:pt>
    <dgm:pt modelId="{CCF048D9-8480-4562-AF97-9E1C8FCB81E8}" type="pres">
      <dgm:prSet presAssocID="{EAE8161D-358D-439B-9A5F-532D7A249D30}" presName="iconBgRect" presStyleLbl="bgShp" presStyleIdx="2" presStyleCnt="3"/>
      <dgm:spPr/>
    </dgm:pt>
    <dgm:pt modelId="{DFED2B7F-F514-422E-9583-B40E600C9535}" type="pres">
      <dgm:prSet presAssocID="{EAE8161D-358D-439B-9A5F-532D7A249D30}"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Head with Gears"/>
        </a:ext>
      </dgm:extLst>
    </dgm:pt>
    <dgm:pt modelId="{622CAF4D-C481-4F6C-BC49-54509C5A6F55}" type="pres">
      <dgm:prSet presAssocID="{EAE8161D-358D-439B-9A5F-532D7A249D30}" presName="spaceRect" presStyleCnt="0"/>
      <dgm:spPr/>
    </dgm:pt>
    <dgm:pt modelId="{D2B09457-083A-4812-8F49-4DE2D1B4B28E}" type="pres">
      <dgm:prSet presAssocID="{EAE8161D-358D-439B-9A5F-532D7A249D30}" presName="textRect" presStyleLbl="revTx" presStyleIdx="2" presStyleCnt="3">
        <dgm:presLayoutVars>
          <dgm:chMax val="1"/>
          <dgm:chPref val="1"/>
        </dgm:presLayoutVars>
      </dgm:prSet>
      <dgm:spPr/>
    </dgm:pt>
  </dgm:ptLst>
  <dgm:cxnLst>
    <dgm:cxn modelId="{9F4CA60A-64AE-4ED3-824E-53E3CB3702A7}" type="presOf" srcId="{AFC76B38-5431-44B6-98E8-49EAE8E0269C}" destId="{1CEAC268-299B-4F2A-88C5-A6EA44F99D39}" srcOrd="0" destOrd="0" presId="urn:microsoft.com/office/officeart/2018/5/layout/IconCircleLabelList"/>
    <dgm:cxn modelId="{F6DF5D4A-62F2-442B-9F3B-85340942FF8E}" srcId="{3CBDD5F4-9459-486C-8A80-31B52B057462}" destId="{EAE8161D-358D-439B-9A5F-532D7A249D30}" srcOrd="2" destOrd="0" parTransId="{BE2EC43F-6A8A-4813-A68C-03EB94D67671}" sibTransId="{F9707C58-5739-48D0-9AD4-8F9CCC5434B8}"/>
    <dgm:cxn modelId="{78380E6B-9DDA-4C77-93F8-B0923E456D52}" type="presOf" srcId="{EAE8161D-358D-439B-9A5F-532D7A249D30}" destId="{D2B09457-083A-4812-8F49-4DE2D1B4B28E}" srcOrd="0" destOrd="0" presId="urn:microsoft.com/office/officeart/2018/5/layout/IconCircleLabelList"/>
    <dgm:cxn modelId="{F58DDD8E-AAF5-4609-BCBB-28FDEA7BC1B9}" srcId="{3CBDD5F4-9459-486C-8A80-31B52B057462}" destId="{AD85E679-5405-4582-B6D4-8FA13ADDDBE3}" srcOrd="1" destOrd="0" parTransId="{3892EB18-CE17-41B1-B47F-5D0026F24962}" sibTransId="{43E2A0BD-B778-49FD-974C-4D1C138507CF}"/>
    <dgm:cxn modelId="{7B8A61A1-91D2-4866-83AB-35064B93EEBB}" srcId="{3CBDD5F4-9459-486C-8A80-31B52B057462}" destId="{AFC76B38-5431-44B6-98E8-49EAE8E0269C}" srcOrd="0" destOrd="0" parTransId="{2D75014B-0E79-455F-9158-123E6974E741}" sibTransId="{4AD3C59A-ABF2-4C79-BB23-459A162494EA}"/>
    <dgm:cxn modelId="{BF4438B6-3C7F-42E8-A237-E62545D3AFAD}" type="presOf" srcId="{3CBDD5F4-9459-486C-8A80-31B52B057462}" destId="{2FBBCEB0-7F31-42D2-AC7A-69CC61E2646C}" srcOrd="0" destOrd="0" presId="urn:microsoft.com/office/officeart/2018/5/layout/IconCircleLabelList"/>
    <dgm:cxn modelId="{B4CEC4DE-CB28-494D-9F69-8CAC773C4A1B}" type="presOf" srcId="{AD85E679-5405-4582-B6D4-8FA13ADDDBE3}" destId="{45C04000-4499-4CB2-8353-649F87FA901D}" srcOrd="0" destOrd="0" presId="urn:microsoft.com/office/officeart/2018/5/layout/IconCircleLabelList"/>
    <dgm:cxn modelId="{A3276A48-DB06-4FBF-B6C8-40B270D6DBD8}" type="presParOf" srcId="{2FBBCEB0-7F31-42D2-AC7A-69CC61E2646C}" destId="{EF8A622F-4FF8-4BA6-82A6-2EF3E30114A3}" srcOrd="0" destOrd="0" presId="urn:microsoft.com/office/officeart/2018/5/layout/IconCircleLabelList"/>
    <dgm:cxn modelId="{9574A44A-38E4-4F30-A4D8-94F7E21BD0F9}" type="presParOf" srcId="{EF8A622F-4FF8-4BA6-82A6-2EF3E30114A3}" destId="{A3773D73-9B43-4AA7-8027-5743154FC306}" srcOrd="0" destOrd="0" presId="urn:microsoft.com/office/officeart/2018/5/layout/IconCircleLabelList"/>
    <dgm:cxn modelId="{9E211A6B-B122-4F3C-A3A6-6876832F6F40}" type="presParOf" srcId="{EF8A622F-4FF8-4BA6-82A6-2EF3E30114A3}" destId="{C99C608D-FB31-46D0-B3AC-B330D02A2D9A}" srcOrd="1" destOrd="0" presId="urn:microsoft.com/office/officeart/2018/5/layout/IconCircleLabelList"/>
    <dgm:cxn modelId="{5A174441-1C9E-4B27-9E00-E5BBCCAD4518}" type="presParOf" srcId="{EF8A622F-4FF8-4BA6-82A6-2EF3E30114A3}" destId="{168918CF-79ED-42B1-9A2A-632BF70093AF}" srcOrd="2" destOrd="0" presId="urn:microsoft.com/office/officeart/2018/5/layout/IconCircleLabelList"/>
    <dgm:cxn modelId="{F2FF6D17-7664-4D0C-BE2E-801380AA0A42}" type="presParOf" srcId="{EF8A622F-4FF8-4BA6-82A6-2EF3E30114A3}" destId="{1CEAC268-299B-4F2A-88C5-A6EA44F99D39}" srcOrd="3" destOrd="0" presId="urn:microsoft.com/office/officeart/2018/5/layout/IconCircleLabelList"/>
    <dgm:cxn modelId="{80C762C7-C88E-48B0-A73A-E8822D7914DD}" type="presParOf" srcId="{2FBBCEB0-7F31-42D2-AC7A-69CC61E2646C}" destId="{6B4EB8F4-69FA-4E56-9447-5798419D24FD}" srcOrd="1" destOrd="0" presId="urn:microsoft.com/office/officeart/2018/5/layout/IconCircleLabelList"/>
    <dgm:cxn modelId="{9AAA1D3A-3B68-4D75-8003-FB115D726753}" type="presParOf" srcId="{2FBBCEB0-7F31-42D2-AC7A-69CC61E2646C}" destId="{09559760-03EA-49CA-82F5-69FA8E114C44}" srcOrd="2" destOrd="0" presId="urn:microsoft.com/office/officeart/2018/5/layout/IconCircleLabelList"/>
    <dgm:cxn modelId="{6C4C0571-C4AA-4C0B-92CE-FEDB3323DB79}" type="presParOf" srcId="{09559760-03EA-49CA-82F5-69FA8E114C44}" destId="{F1067B1A-4FAE-426C-81C0-74D7CA36DCA6}" srcOrd="0" destOrd="0" presId="urn:microsoft.com/office/officeart/2018/5/layout/IconCircleLabelList"/>
    <dgm:cxn modelId="{24FB73DF-1FD4-492B-92A5-318D0AF1BAD0}" type="presParOf" srcId="{09559760-03EA-49CA-82F5-69FA8E114C44}" destId="{2B6C1C1F-1E1F-41D4-B0F6-78BD963DAD33}" srcOrd="1" destOrd="0" presId="urn:microsoft.com/office/officeart/2018/5/layout/IconCircleLabelList"/>
    <dgm:cxn modelId="{B6BF9C1F-E3D6-4284-97AE-595BED503A34}" type="presParOf" srcId="{09559760-03EA-49CA-82F5-69FA8E114C44}" destId="{7E7FF6A6-6F02-4311-8FB8-C81A6C73F456}" srcOrd="2" destOrd="0" presId="urn:microsoft.com/office/officeart/2018/5/layout/IconCircleLabelList"/>
    <dgm:cxn modelId="{6FD4C164-87D2-4EAB-9E73-0A7A1CD2C1E8}" type="presParOf" srcId="{09559760-03EA-49CA-82F5-69FA8E114C44}" destId="{45C04000-4499-4CB2-8353-649F87FA901D}" srcOrd="3" destOrd="0" presId="urn:microsoft.com/office/officeart/2018/5/layout/IconCircleLabelList"/>
    <dgm:cxn modelId="{915B81B3-DBE8-4F20-B50B-658AB2CD5775}" type="presParOf" srcId="{2FBBCEB0-7F31-42D2-AC7A-69CC61E2646C}" destId="{EF19B4B2-6F81-4B2C-9CF7-E324E7F85D5C}" srcOrd="3" destOrd="0" presId="urn:microsoft.com/office/officeart/2018/5/layout/IconCircleLabelList"/>
    <dgm:cxn modelId="{A558233E-9D3C-4B9C-BE42-55AA0B2B8B1A}" type="presParOf" srcId="{2FBBCEB0-7F31-42D2-AC7A-69CC61E2646C}" destId="{F6A7A04C-7E5C-46D2-8714-C70DF6A904C7}" srcOrd="4" destOrd="0" presId="urn:microsoft.com/office/officeart/2018/5/layout/IconCircleLabelList"/>
    <dgm:cxn modelId="{F4259B3C-E762-4245-B534-39ED7C1CCE8E}" type="presParOf" srcId="{F6A7A04C-7E5C-46D2-8714-C70DF6A904C7}" destId="{CCF048D9-8480-4562-AF97-9E1C8FCB81E8}" srcOrd="0" destOrd="0" presId="urn:microsoft.com/office/officeart/2018/5/layout/IconCircleLabelList"/>
    <dgm:cxn modelId="{152168F2-A071-4224-B3D2-1351A818B969}" type="presParOf" srcId="{F6A7A04C-7E5C-46D2-8714-C70DF6A904C7}" destId="{DFED2B7F-F514-422E-9583-B40E600C9535}" srcOrd="1" destOrd="0" presId="urn:microsoft.com/office/officeart/2018/5/layout/IconCircleLabelList"/>
    <dgm:cxn modelId="{85EC2049-D7F5-4019-A74F-91D6CFC38B4C}" type="presParOf" srcId="{F6A7A04C-7E5C-46D2-8714-C70DF6A904C7}" destId="{622CAF4D-C481-4F6C-BC49-54509C5A6F55}" srcOrd="2" destOrd="0" presId="urn:microsoft.com/office/officeart/2018/5/layout/IconCircleLabelList"/>
    <dgm:cxn modelId="{480CCEBD-1AC1-45C7-AE96-3CBBD03EFFD5}" type="presParOf" srcId="{F6A7A04C-7E5C-46D2-8714-C70DF6A904C7}" destId="{D2B09457-083A-4812-8F49-4DE2D1B4B28E}" srcOrd="3" destOrd="0" presId="urn:microsoft.com/office/officeart/2018/5/layout/IconCircle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3773D73-9B43-4AA7-8027-5743154FC306}">
      <dsp:nvSpPr>
        <dsp:cNvPr id="0" name=""/>
        <dsp:cNvSpPr/>
      </dsp:nvSpPr>
      <dsp:spPr>
        <a:xfrm>
          <a:off x="679050" y="827483"/>
          <a:ext cx="1887187" cy="1887187"/>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99C608D-FB31-46D0-B3AC-B330D02A2D9A}">
      <dsp:nvSpPr>
        <dsp:cNvPr id="0" name=""/>
        <dsp:cNvSpPr/>
      </dsp:nvSpPr>
      <dsp:spPr>
        <a:xfrm>
          <a:off x="1081237" y="1229671"/>
          <a:ext cx="1082812" cy="1082812"/>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CEAC268-299B-4F2A-88C5-A6EA44F99D39}">
      <dsp:nvSpPr>
        <dsp:cNvPr id="0" name=""/>
        <dsp:cNvSpPr/>
      </dsp:nvSpPr>
      <dsp:spPr>
        <a:xfrm>
          <a:off x="75768" y="3302484"/>
          <a:ext cx="30937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422400">
            <a:lnSpc>
              <a:spcPct val="100000"/>
            </a:lnSpc>
            <a:spcBef>
              <a:spcPct val="0"/>
            </a:spcBef>
            <a:spcAft>
              <a:spcPct val="35000"/>
            </a:spcAft>
            <a:buNone/>
            <a:defRPr cap="all"/>
          </a:pPr>
          <a:r>
            <a:rPr lang="en-US" sz="3200" kern="1200" dirty="0">
              <a:solidFill>
                <a:srgbClr val="85216C"/>
              </a:solidFill>
              <a:latin typeface="Arial" panose="020B0604020202020204" pitchFamily="34" charset="0"/>
              <a:cs typeface="Arial" panose="020B0604020202020204" pitchFamily="34" charset="0"/>
            </a:rPr>
            <a:t>Inflation</a:t>
          </a:r>
        </a:p>
      </dsp:txBody>
      <dsp:txXfrm>
        <a:off x="75768" y="3302484"/>
        <a:ext cx="3093750" cy="720000"/>
      </dsp:txXfrm>
    </dsp:sp>
    <dsp:sp modelId="{F1067B1A-4FAE-426C-81C0-74D7CA36DCA6}">
      <dsp:nvSpPr>
        <dsp:cNvPr id="0" name=""/>
        <dsp:cNvSpPr/>
      </dsp:nvSpPr>
      <dsp:spPr>
        <a:xfrm>
          <a:off x="4314206" y="827483"/>
          <a:ext cx="1887187" cy="1887187"/>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B6C1C1F-1E1F-41D4-B0F6-78BD963DAD33}">
      <dsp:nvSpPr>
        <dsp:cNvPr id="0" name=""/>
        <dsp:cNvSpPr/>
      </dsp:nvSpPr>
      <dsp:spPr>
        <a:xfrm>
          <a:off x="4716393" y="1229671"/>
          <a:ext cx="1082812" cy="1082812"/>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5C04000-4499-4CB2-8353-649F87FA901D}">
      <dsp:nvSpPr>
        <dsp:cNvPr id="0" name=""/>
        <dsp:cNvSpPr/>
      </dsp:nvSpPr>
      <dsp:spPr>
        <a:xfrm>
          <a:off x="3710925" y="3302484"/>
          <a:ext cx="30937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422400">
            <a:lnSpc>
              <a:spcPct val="100000"/>
            </a:lnSpc>
            <a:spcBef>
              <a:spcPct val="0"/>
            </a:spcBef>
            <a:spcAft>
              <a:spcPct val="35000"/>
            </a:spcAft>
            <a:buNone/>
            <a:defRPr cap="all"/>
          </a:pPr>
          <a:r>
            <a:rPr lang="en-US" sz="3200" kern="1200" dirty="0">
              <a:solidFill>
                <a:srgbClr val="85216C"/>
              </a:solidFill>
              <a:latin typeface="Arial" panose="020B0604020202020204" pitchFamily="34" charset="0"/>
              <a:cs typeface="Arial" panose="020B0604020202020204" pitchFamily="34" charset="0"/>
            </a:rPr>
            <a:t>The Fed</a:t>
          </a:r>
        </a:p>
      </dsp:txBody>
      <dsp:txXfrm>
        <a:off x="3710925" y="3302484"/>
        <a:ext cx="3093750" cy="720000"/>
      </dsp:txXfrm>
    </dsp:sp>
    <dsp:sp modelId="{CCF048D9-8480-4562-AF97-9E1C8FCB81E8}">
      <dsp:nvSpPr>
        <dsp:cNvPr id="0" name=""/>
        <dsp:cNvSpPr/>
      </dsp:nvSpPr>
      <dsp:spPr>
        <a:xfrm>
          <a:off x="7949362" y="827483"/>
          <a:ext cx="1887187" cy="1887187"/>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FED2B7F-F514-422E-9583-B40E600C9535}">
      <dsp:nvSpPr>
        <dsp:cNvPr id="0" name=""/>
        <dsp:cNvSpPr/>
      </dsp:nvSpPr>
      <dsp:spPr>
        <a:xfrm>
          <a:off x="8351550" y="1229671"/>
          <a:ext cx="1082812" cy="1082812"/>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2B09457-083A-4812-8F49-4DE2D1B4B28E}">
      <dsp:nvSpPr>
        <dsp:cNvPr id="0" name=""/>
        <dsp:cNvSpPr/>
      </dsp:nvSpPr>
      <dsp:spPr>
        <a:xfrm>
          <a:off x="7346081" y="3302484"/>
          <a:ext cx="30937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422400">
            <a:lnSpc>
              <a:spcPct val="100000"/>
            </a:lnSpc>
            <a:spcBef>
              <a:spcPct val="0"/>
            </a:spcBef>
            <a:spcAft>
              <a:spcPct val="35000"/>
            </a:spcAft>
            <a:buNone/>
            <a:defRPr cap="all"/>
          </a:pPr>
          <a:r>
            <a:rPr lang="en-US" sz="3200" kern="1200" dirty="0">
              <a:solidFill>
                <a:srgbClr val="85216C"/>
              </a:solidFill>
              <a:latin typeface="Arial" panose="020B0604020202020204" pitchFamily="34" charset="0"/>
              <a:cs typeface="Arial" panose="020B0604020202020204" pitchFamily="34" charset="0"/>
            </a:rPr>
            <a:t>The ECONOMY</a:t>
          </a:r>
        </a:p>
      </dsp:txBody>
      <dsp:txXfrm>
        <a:off x="7346081" y="3302484"/>
        <a:ext cx="3093750" cy="720000"/>
      </dsp:txXfrm>
    </dsp:sp>
  </dsp:spTree>
</dsp:drawing>
</file>

<file path=ppt/diagrams/layout1.xml><?xml version="1.0" encoding="utf-8"?>
<dgm:layoutDef xmlns:dgm="http://schemas.openxmlformats.org/drawingml/2006/diagram" xmlns:a="http://schemas.openxmlformats.org/drawingml/2006/main" uniqueId="urn:microsoft.com/office/officeart/2018/5/layout/IconCircleLabelList">
  <dgm:title val="Icon Circle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98C812E2-A023-4FD0-A790-9DD0AC45A9E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D6DDBAE4-243C-4B2B-A302-4F40ED107AC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D902215-F2C5-4D55-BD2F-2A69F33FBCEF}" type="datetimeFigureOut">
              <a:rPr lang="en-US" smtClean="0"/>
              <a:t>3/24/2023</a:t>
            </a:fld>
            <a:endParaRPr lang="en-US" dirty="0"/>
          </a:p>
        </p:txBody>
      </p:sp>
      <p:sp>
        <p:nvSpPr>
          <p:cNvPr id="4" name="Footer Placeholder 3">
            <a:extLst>
              <a:ext uri="{FF2B5EF4-FFF2-40B4-BE49-F238E27FC236}">
                <a16:creationId xmlns:a16="http://schemas.microsoft.com/office/drawing/2014/main" id="{20216918-5E10-48C0-B5C9-FA3C819C22C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D51EF78E-AA7B-40BE-993A-38A968CAF38A}"/>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1DF80D2-0FFA-4CF3-9498-8C092975E5C7}" type="slidenum">
              <a:rPr lang="en-US" smtClean="0"/>
              <a:t>‹#›</a:t>
            </a:fld>
            <a:endParaRPr lang="en-US" dirty="0"/>
          </a:p>
        </p:txBody>
      </p:sp>
    </p:spTree>
    <p:extLst>
      <p:ext uri="{BB962C8B-B14F-4D97-AF65-F5344CB8AC3E}">
        <p14:creationId xmlns:p14="http://schemas.microsoft.com/office/powerpoint/2010/main" val="260179389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290C456-0D16-3643-A9F8-D127E358194B}" type="datetimeFigureOut">
              <a:rPr lang="en-US" smtClean="0"/>
              <a:t>3/24/2023</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7774A0C-450D-8246-9972-015807C468CC}" type="slidenum">
              <a:rPr lang="en-US" smtClean="0"/>
              <a:t>‹#›</a:t>
            </a:fld>
            <a:endParaRPr lang="en-US" dirty="0"/>
          </a:p>
        </p:txBody>
      </p:sp>
    </p:spTree>
    <p:extLst>
      <p:ext uri="{BB962C8B-B14F-4D97-AF65-F5344CB8AC3E}">
        <p14:creationId xmlns:p14="http://schemas.microsoft.com/office/powerpoint/2010/main" val="10187846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Introduction</a:t>
            </a:r>
          </a:p>
        </p:txBody>
      </p:sp>
      <p:sp>
        <p:nvSpPr>
          <p:cNvPr id="4" name="Slide Number Placeholder 3"/>
          <p:cNvSpPr>
            <a:spLocks noGrp="1"/>
          </p:cNvSpPr>
          <p:nvPr>
            <p:ph type="sldNum" sz="quarter" idx="5"/>
          </p:nvPr>
        </p:nvSpPr>
        <p:spPr/>
        <p:txBody>
          <a:bodyPr/>
          <a:lstStyle/>
          <a:p>
            <a:fld id="{67774A0C-450D-8246-9972-015807C468CC}" type="slidenum">
              <a:rPr lang="en-US" smtClean="0"/>
              <a:t>1</a:t>
            </a:fld>
            <a:endParaRPr lang="en-US" dirty="0"/>
          </a:p>
        </p:txBody>
      </p:sp>
    </p:spTree>
    <p:extLst>
      <p:ext uri="{BB962C8B-B14F-4D97-AF65-F5344CB8AC3E}">
        <p14:creationId xmlns:p14="http://schemas.microsoft.com/office/powerpoint/2010/main" val="2990654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gn="just">
              <a:spcBef>
                <a:spcPts val="0"/>
              </a:spcBef>
              <a:spcAft>
                <a:spcPts val="0"/>
              </a:spcAft>
              <a:tabLst>
                <a:tab pos="807720" algn="l"/>
              </a:tabLst>
            </a:pPr>
            <a:r>
              <a:rPr lang="en-US" sz="1800" b="0" dirty="0">
                <a:solidFill>
                  <a:srgbClr val="808080"/>
                </a:solidFill>
                <a:effectLst/>
                <a:latin typeface="Arial" panose="020B0604020202020204" pitchFamily="34" charset="0"/>
                <a:ea typeface="Calibri" panose="020F0502020204030204" pitchFamily="34" charset="0"/>
                <a:cs typeface="Arial" panose="020B0604020202020204" pitchFamily="34" charset="0"/>
              </a:rPr>
              <a:t>Before we talk about the different economic landings. Let’s talk about the big elephant in the room in the first quarter. We don’t think the Fed broke the banking system. It merely exposed a few banks that were taking excess risks. However, this is more than just a banking problem. While these banks may have been mismanaged, the Fed rate hikes are what exposed these banks. The Fed hiked rates at a very aggressive pace, playing catchup for not raising rates all of 2021. Without time to go gradually and see the impact they were having on the economy, the Fed was forced to go fast, raising the potential to break areas of the economy that had benefited from their zero-interest rate policy. Some companies are reliant on cheap borrowing costs and especially many start-up companies. Banks that were overexposed to such companies and didn’t have a diversified base of customers, saw runs on the bank as their customers moved in tandem to use cash to fund operations when their investor capital dried up. The Credit Suisse troubles were also well document. The scandal ridden bank had been in financial trouble for some time. The bank failures appear to be contained at this point. That being said, the banking troubles will tighten lending standards, which may even act as a rate hike. Fed Chair Powell even allude to this, and suggested future rate hikes could be less because of this tightening of lending standards.</a:t>
            </a:r>
            <a:endParaRPr lang="en-US" dirty="0"/>
          </a:p>
        </p:txBody>
      </p:sp>
      <p:sp>
        <p:nvSpPr>
          <p:cNvPr id="4" name="Slide Number Placeholder 3"/>
          <p:cNvSpPr>
            <a:spLocks noGrp="1"/>
          </p:cNvSpPr>
          <p:nvPr>
            <p:ph type="sldNum" sz="quarter" idx="5"/>
          </p:nvPr>
        </p:nvSpPr>
        <p:spPr/>
        <p:txBody>
          <a:bodyPr/>
          <a:lstStyle/>
          <a:p>
            <a:fld id="{67774A0C-450D-8246-9972-015807C468CC}" type="slidenum">
              <a:rPr lang="en-US" smtClean="0"/>
              <a:t>10</a:t>
            </a:fld>
            <a:endParaRPr lang="en-US" dirty="0"/>
          </a:p>
        </p:txBody>
      </p:sp>
    </p:spTree>
    <p:extLst>
      <p:ext uri="{BB962C8B-B14F-4D97-AF65-F5344CB8AC3E}">
        <p14:creationId xmlns:p14="http://schemas.microsoft.com/office/powerpoint/2010/main" val="3514010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nSpc>
                <a:spcPct val="107000"/>
              </a:lnSpc>
              <a:spcAft>
                <a:spcPts val="800"/>
              </a:spcAft>
              <a:buFont typeface="Wingdings" panose="05000000000000000000" pitchFamily="2" charset="2"/>
              <a:buNone/>
            </a:pPr>
            <a:r>
              <a:rPr lang="en-US" sz="1800" dirty="0">
                <a:effectLst/>
                <a:latin typeface="Calibri" panose="020F0502020204030204" pitchFamily="34" charset="0"/>
                <a:cs typeface="Times New Roman" panose="02020603050405020304" pitchFamily="18" charset="0"/>
              </a:rPr>
              <a:t>A recession is not guaranteed. The Atlanta Fed is forecasting second quarter growth to be near 3%, over the consensus estimates among economists differ.</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67774A0C-450D-8246-9972-015807C468CC}" type="slidenum">
              <a:rPr lang="en-US" smtClean="0"/>
              <a:t>11</a:t>
            </a:fld>
            <a:endParaRPr lang="en-US" dirty="0"/>
          </a:p>
        </p:txBody>
      </p:sp>
    </p:spTree>
    <p:extLst>
      <p:ext uri="{BB962C8B-B14F-4D97-AF65-F5344CB8AC3E}">
        <p14:creationId xmlns:p14="http://schemas.microsoft.com/office/powerpoint/2010/main" val="807574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solidFill>
                  <a:srgbClr val="808080"/>
                </a:solidFill>
                <a:effectLst/>
                <a:latin typeface="Arial" panose="020B0604020202020204" pitchFamily="34" charset="0"/>
                <a:ea typeface="Calibri" panose="020F0502020204030204" pitchFamily="34" charset="0"/>
                <a:cs typeface="Arial" panose="020B0604020202020204" pitchFamily="34" charset="0"/>
              </a:rPr>
              <a:t>The bear case of a hard landing, or deep recession, can be made due to stubbornly high inflation. After all, that is why the Fed is aggressively hiking interest rates. Inflation can be tricky to measure, and it isn’t the same for everyone. We like to look at different metrics to gauge inflation, not just the headline consumer price index, which is often quoted in the media. </a:t>
            </a:r>
            <a:r>
              <a:rPr lang="en-US" sz="1800" dirty="0">
                <a:solidFill>
                  <a:srgbClr val="808080"/>
                </a:solidFill>
                <a:effectLst/>
                <a:latin typeface="Arial" panose="020B0604020202020204" pitchFamily="34" charset="0"/>
                <a:ea typeface="Calibri" panose="020F0502020204030204" pitchFamily="34" charset="0"/>
                <a:cs typeface="Times New Roman" panose="02020603050405020304" pitchFamily="18" charset="0"/>
              </a:rPr>
              <a:t>For example, we follow the 16% trimmed mean index, which removes the top and bottom 8% of inflation categories and averages the remaining ones. It allows us to better gauge how inflation may be stripping out outliers at a broad level.</a:t>
            </a:r>
            <a:r>
              <a:rPr lang="en-US" sz="1800" dirty="0">
                <a:solidFill>
                  <a:srgbClr val="808080"/>
                </a:solidFill>
                <a:effectLst/>
                <a:latin typeface="Arial" panose="020B0604020202020204" pitchFamily="34" charset="0"/>
                <a:ea typeface="Calibri" panose="020F0502020204030204" pitchFamily="34" charset="0"/>
                <a:cs typeface="Arial" panose="020B0604020202020204" pitchFamily="34" charset="0"/>
              </a:rPr>
              <a:t> As you can see here, inflation on a broad basis has been rising again over the last couple of months. While this is just two data points, it is starting to look like a trend and the bear case scenario could be made that inflation isn’t under control and the Fed will have to continue to raise rates, creating collateral damage to the economy. The Fed has no choice but to hurt the economy to tame inflation.</a:t>
            </a:r>
            <a:endParaRPr lang="en-US" sz="1800" dirty="0">
              <a:solidFill>
                <a:srgbClr val="808080"/>
              </a:solidFill>
              <a:effectLst/>
              <a:latin typeface="Arial" panose="020B060402020202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67774A0C-450D-8246-9972-015807C468CC}" type="slidenum">
              <a:rPr lang="en-US" smtClean="0"/>
              <a:t>12</a:t>
            </a:fld>
            <a:endParaRPr lang="en-US" dirty="0"/>
          </a:p>
        </p:txBody>
      </p:sp>
    </p:spTree>
    <p:extLst>
      <p:ext uri="{BB962C8B-B14F-4D97-AF65-F5344CB8AC3E}">
        <p14:creationId xmlns:p14="http://schemas.microsoft.com/office/powerpoint/2010/main" val="298724186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gn="just">
              <a:spcBef>
                <a:spcPts val="0"/>
              </a:spcBef>
              <a:spcAft>
                <a:spcPts val="0"/>
              </a:spcAft>
              <a:tabLst>
                <a:tab pos="807720" algn="l"/>
              </a:tabLst>
            </a:pPr>
            <a:r>
              <a:rPr lang="en-US" sz="1800" b="1" i="1" dirty="0">
                <a:solidFill>
                  <a:srgbClr val="262626"/>
                </a:solidFill>
                <a:effectLst/>
                <a:latin typeface="Arial" panose="020B0604020202020204" pitchFamily="34" charset="0"/>
                <a:ea typeface="Calibri" panose="020F0502020204030204" pitchFamily="34" charset="0"/>
                <a:cs typeface="Arial" panose="020B0604020202020204" pitchFamily="34" charset="0"/>
              </a:rPr>
              <a:t> </a:t>
            </a:r>
            <a:endParaRPr lang="en-US" sz="1800" dirty="0">
              <a:solidFill>
                <a:srgbClr val="808080"/>
              </a:solidFill>
              <a:effectLst/>
              <a:latin typeface="Arial" panose="020B0604020202020204" pitchFamily="34" charset="0"/>
              <a:ea typeface="Calibri" panose="020F0502020204030204" pitchFamily="34" charset="0"/>
              <a:cs typeface="Times New Roman" panose="02020603050405020304" pitchFamily="18" charset="0"/>
            </a:endParaRPr>
          </a:p>
          <a:p>
            <a:pPr marL="0" marR="0" algn="just">
              <a:spcBef>
                <a:spcPts val="0"/>
              </a:spcBef>
              <a:spcAft>
                <a:spcPts val="0"/>
              </a:spcAft>
              <a:tabLst>
                <a:tab pos="807720" algn="l"/>
              </a:tabLst>
            </a:pPr>
            <a:r>
              <a:rPr lang="en-US" sz="1800" dirty="0">
                <a:solidFill>
                  <a:srgbClr val="808080"/>
                </a:solidFill>
                <a:effectLst/>
                <a:latin typeface="Arial" panose="020B0604020202020204" pitchFamily="34" charset="0"/>
                <a:ea typeface="Calibri" panose="020F0502020204030204" pitchFamily="34" charset="0"/>
                <a:cs typeface="Arial" panose="020B0604020202020204" pitchFamily="34" charset="0"/>
              </a:rPr>
              <a:t>The soft-landing scenario, or middle-of-the road scenario, is that we will experience a mild recession, and it remains our thesis. While inflation is a problem, we think the Fed rate hikes are having an impact, but there is a lag. As mentioned earlier, companies that relied on zero-interest rate policies are struggling, but we think most companies are better positioned to weather the increase in borrowing costs. Many refinanced at cheap interest rates and used that opportunity to clean up their balance sheets. Homeowners did the same, as 90% of all mortgages are 30-year and 15-year fixed rate mortgages and home equity levels are coming off 50-year highs. We currently see a scenario where the Fed takes a pause soon and it is still possible rates will be cut later in the year if inflation does show improvement and economic growth slows. Meanwhile, manufacturing, which we expect to get hit first, is holding up. While in a mild contraction, it isn’t doing as poorly. This sector benefited from stimulus money and the stay-at-home economy but was expected to struggle as consumers began shifting attention to the services sector. This chart shows the Institute of Supply Management Manufacturing Purchasing Managers Index. This index is based on surveys of business leaders in the manufacturing sector and is forward-looking, asking these decision makers questions about the future. Will they be hiring or laying off workers? Will they build inventory levels? You can see the index is below 50, which is signaling a contraction, but currently the index isn’t as bad as many feared.</a:t>
            </a:r>
            <a:endParaRPr lang="en-US" sz="1800" dirty="0">
              <a:solidFill>
                <a:srgbClr val="808080"/>
              </a:solidFill>
              <a:effectLst/>
              <a:latin typeface="Arial" panose="020B060402020202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7774A0C-450D-8246-9972-015807C468C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0572782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gn="just">
              <a:spcBef>
                <a:spcPts val="0"/>
              </a:spcBef>
              <a:spcAft>
                <a:spcPts val="0"/>
              </a:spcAft>
              <a:tabLst>
                <a:tab pos="807720" algn="l"/>
              </a:tabLst>
            </a:pPr>
            <a:r>
              <a:rPr lang="en-US" sz="1800" dirty="0">
                <a:solidFill>
                  <a:srgbClr val="808080"/>
                </a:solidFill>
                <a:effectLst/>
                <a:latin typeface="Arial" panose="020B0604020202020204" pitchFamily="34" charset="0"/>
                <a:ea typeface="Calibri" panose="020F0502020204030204" pitchFamily="34" charset="0"/>
                <a:cs typeface="Arial" panose="020B0604020202020204" pitchFamily="34" charset="0"/>
              </a:rPr>
              <a:t>The no-landing scenario is the most bullish, or goldilocks, scenario–the one with no recession at all. Proponents of this thesis often talk about a rolling recession, in which certain sectors of the economy experience a recession but the broad economy avoids one. The best argument for this scenario is the labor market. The unemployment rate was recently at 50-year lows and there are nearly 2 job openings for every job seeker, as seen here. Labor market strength is undeniable, and as a consumer-driven economy, this is very positive. When consumers don’t fear finding a new job if they lose their current one, they tend to spend money. While this is optimistic, we do note that these conditions can change quickly. The unemployment rate tends to come down gradually over long periods of time but can jump up dramatically when a recession happens.</a:t>
            </a:r>
            <a:endParaRPr lang="en-US" sz="1800" dirty="0">
              <a:solidFill>
                <a:srgbClr val="808080"/>
              </a:solidFill>
              <a:effectLst/>
              <a:latin typeface="Arial" panose="020B0604020202020204" pitchFamily="34" charset="0"/>
              <a:ea typeface="Calibri" panose="020F0502020204030204" pitchFamily="34" charset="0"/>
              <a:cs typeface="Times New Roman" panose="02020603050405020304" pitchFamily="18" charset="0"/>
            </a:endParaRPr>
          </a:p>
          <a:p>
            <a:pPr marL="0" lvl="0" indent="0">
              <a:lnSpc>
                <a:spcPct val="107000"/>
              </a:lnSpc>
              <a:spcAft>
                <a:spcPts val="800"/>
              </a:spcAft>
              <a:buFont typeface="Wingdings" panose="05000000000000000000" pitchFamily="2" charset="2"/>
              <a:buNone/>
            </a:pPr>
            <a:endParaRPr lang="en-US" sz="1800" dirty="0">
              <a:effectLst/>
              <a:latin typeface="Calibri" panose="020F0502020204030204" pitchFamily="34" charset="0"/>
              <a:cs typeface="Times New Roman" panose="02020603050405020304" pitchFamily="18" charset="0"/>
            </a:endParaRPr>
          </a:p>
          <a:p>
            <a:pPr marL="0" lvl="0" indent="0">
              <a:lnSpc>
                <a:spcPct val="107000"/>
              </a:lnSpc>
              <a:spcAft>
                <a:spcPts val="800"/>
              </a:spcAft>
              <a:buFont typeface="Wingdings" panose="05000000000000000000" pitchFamily="2" charset="2"/>
              <a:buNone/>
            </a:pPr>
            <a:r>
              <a:rPr lang="en-US" sz="1800" dirty="0">
                <a:effectLst/>
                <a:latin typeface="Calibri" panose="020F0502020204030204" pitchFamily="34" charset="0"/>
                <a:cs typeface="Times New Roman" panose="02020603050405020304" pitchFamily="18" charset="0"/>
              </a:rPr>
              <a:t>Overall this paints a picture of an economy that is down, but not dire, - No steep recession. A soft landing</a:t>
            </a: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7774A0C-450D-8246-9972-015807C468C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6498059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800" dirty="0">
                <a:effectLst/>
                <a:latin typeface="Calibri" panose="020F0502020204030204" pitchFamily="34" charset="0"/>
                <a:cs typeface="Times New Roman" panose="02020603050405020304" pitchFamily="18" charset="0"/>
              </a:rPr>
              <a:t>There is a lot of uncertainty now that cracks in the economy are starting to show. The Fed’s impact is being felt and expectations what the Fed will do widely differ from what the Fed is saying they will do.</a:t>
            </a:r>
            <a:endParaRPr lang="en-US" dirty="0"/>
          </a:p>
        </p:txBody>
      </p:sp>
      <p:sp>
        <p:nvSpPr>
          <p:cNvPr id="4" name="Slide Number Placeholder 3"/>
          <p:cNvSpPr>
            <a:spLocks noGrp="1"/>
          </p:cNvSpPr>
          <p:nvPr>
            <p:ph type="sldNum" sz="quarter" idx="5"/>
          </p:nvPr>
        </p:nvSpPr>
        <p:spPr/>
        <p:txBody>
          <a:bodyPr/>
          <a:lstStyle/>
          <a:p>
            <a:fld id="{67774A0C-450D-8246-9972-015807C468CC}" type="slidenum">
              <a:rPr lang="en-US" smtClean="0"/>
              <a:t>15</a:t>
            </a:fld>
            <a:endParaRPr lang="en-US" dirty="0"/>
          </a:p>
        </p:txBody>
      </p:sp>
    </p:spTree>
    <p:extLst>
      <p:ext uri="{BB962C8B-B14F-4D97-AF65-F5344CB8AC3E}">
        <p14:creationId xmlns:p14="http://schemas.microsoft.com/office/powerpoint/2010/main" val="28942153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100" dirty="0"/>
              <a:t>China as well as the rest of Asia’s reopening could cause inflation as demand to surge causing global inflation. Geopolitical tensions are rising as well and this can lead to energy disruptions and inflation in that sector once again. These are things we will be watching closely.</a:t>
            </a:r>
          </a:p>
          <a:p>
            <a:endParaRPr lang="en-US" dirty="0"/>
          </a:p>
        </p:txBody>
      </p:sp>
      <p:sp>
        <p:nvSpPr>
          <p:cNvPr id="4" name="Slide Number Placeholder 3"/>
          <p:cNvSpPr>
            <a:spLocks noGrp="1"/>
          </p:cNvSpPr>
          <p:nvPr>
            <p:ph type="sldNum" sz="quarter" idx="5"/>
          </p:nvPr>
        </p:nvSpPr>
        <p:spPr/>
        <p:txBody>
          <a:bodyPr/>
          <a:lstStyle/>
          <a:p>
            <a:fld id="{67774A0C-450D-8246-9972-015807C468CC}" type="slidenum">
              <a:rPr lang="en-US" smtClean="0"/>
              <a:t>16</a:t>
            </a:fld>
            <a:endParaRPr lang="en-US" dirty="0"/>
          </a:p>
        </p:txBody>
      </p:sp>
    </p:spTree>
    <p:extLst>
      <p:ext uri="{BB962C8B-B14F-4D97-AF65-F5344CB8AC3E}">
        <p14:creationId xmlns:p14="http://schemas.microsoft.com/office/powerpoint/2010/main" val="251876432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gn="just">
              <a:spcBef>
                <a:spcPts val="0"/>
              </a:spcBef>
              <a:spcAft>
                <a:spcPts val="0"/>
              </a:spcAft>
              <a:tabLst>
                <a:tab pos="807720" algn="l"/>
              </a:tabLst>
            </a:pPr>
            <a:r>
              <a:rPr lang="en-US" sz="1800" dirty="0">
                <a:solidFill>
                  <a:srgbClr val="808080"/>
                </a:solidFill>
                <a:effectLst/>
                <a:latin typeface="Arial" panose="020B0604020202020204" pitchFamily="34" charset="0"/>
                <a:ea typeface="Calibri" panose="020F0502020204030204" pitchFamily="34" charset="0"/>
                <a:cs typeface="Arial" panose="020B0604020202020204" pitchFamily="34" charset="0"/>
              </a:rPr>
              <a:t>The first quarter was a great reminder of how fast investor expectations can change in a Fed rate hike cycle and the volatility that can ensue. 2023 started with an equity rally. The S&amp;P 500 climbed over 10%, as investors expected the Fed to pause and even pivot and lower interest rates later in the year. Strong economic data and aggressive signaling from the Fed changed that view and stock markets contracted accordingly. As quarter-end approached, we started to see a few bank closures in the U.S. and worries about a major bank in Switzerland, leaving investors confused at first. Was this bad news actually good news because the Fed can stop their rate hikes? Or was this just bad news? As we approached the March Fed meeting, the S&amp;P 500 had given up nearly all its gains for the year.</a:t>
            </a:r>
            <a:r>
              <a:rPr lang="en-US" sz="1100" dirty="0">
                <a:solidFill>
                  <a:srgbClr val="808080"/>
                </a:solidFill>
                <a:effectLst/>
                <a:latin typeface="Arial" panose="020B0604020202020204" pitchFamily="34" charset="0"/>
                <a:ea typeface="Calibri" panose="020F0502020204030204" pitchFamily="34" charset="0"/>
                <a:cs typeface="Arial" panose="020B0604020202020204" pitchFamily="34" charset="0"/>
              </a:rPr>
              <a:t> </a:t>
            </a:r>
            <a:r>
              <a:rPr lang="en-US" sz="1100" dirty="0"/>
              <a:t>You can see you the S&amp;P 500 is now close to its 50 and 200 day moving average too. The S&amp;P 500 does not appear cheap from a valuation perspective, but it is less expensive as when it started 2022.</a:t>
            </a:r>
          </a:p>
          <a:p>
            <a:endParaRPr lang="en-US" dirty="0"/>
          </a:p>
        </p:txBody>
      </p:sp>
      <p:sp>
        <p:nvSpPr>
          <p:cNvPr id="4" name="Slide Number Placeholder 3"/>
          <p:cNvSpPr>
            <a:spLocks noGrp="1"/>
          </p:cNvSpPr>
          <p:nvPr>
            <p:ph type="sldNum" sz="quarter" idx="5"/>
          </p:nvPr>
        </p:nvSpPr>
        <p:spPr/>
        <p:txBody>
          <a:bodyPr/>
          <a:lstStyle/>
          <a:p>
            <a:fld id="{67774A0C-450D-8246-9972-015807C468CC}" type="slidenum">
              <a:rPr lang="en-US" smtClean="0"/>
              <a:t>17</a:t>
            </a:fld>
            <a:endParaRPr lang="en-US" dirty="0"/>
          </a:p>
        </p:txBody>
      </p:sp>
    </p:spTree>
    <p:extLst>
      <p:ext uri="{BB962C8B-B14F-4D97-AF65-F5344CB8AC3E}">
        <p14:creationId xmlns:p14="http://schemas.microsoft.com/office/powerpoint/2010/main" val="251780230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Long term stock returns are generally driven by corporate earnings. </a:t>
            </a:r>
            <a:r>
              <a:rPr lang="en-US" sz="1800" dirty="0">
                <a:solidFill>
                  <a:srgbClr val="808080"/>
                </a:solidFill>
                <a:effectLst/>
                <a:latin typeface="Arial" panose="020B0604020202020204" pitchFamily="34" charset="0"/>
                <a:ea typeface="Calibri" panose="020F0502020204030204" pitchFamily="34" charset="0"/>
                <a:cs typeface="Arial" panose="020B0604020202020204" pitchFamily="34" charset="0"/>
              </a:rPr>
              <a:t>Earnings expectations have been lowered and probably will continue to be lowered for the foreseeable future. The current outlook is for single-digit negative earnings growth in the first and second quarters, with positive single-digit growth in the third and fourth quarters. For the year, earnings growth is predicted to be slightly positive. As we discussed in our 2023 Outlook, expectations are low and continue to be lowered. With our thesis of a soft-landing scenario, this could provide for upside surprises later in the year as companies increase profit margins if inflation starts to fall and the Fed pauses or even pivots and lowers rates.</a:t>
            </a:r>
            <a:endParaRPr lang="en-US" sz="1800" dirty="0">
              <a:solidFill>
                <a:srgbClr val="808080"/>
              </a:solidFill>
              <a:effectLst/>
              <a:latin typeface="Arial" panose="020B060402020202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67774A0C-450D-8246-9972-015807C468CC}" type="slidenum">
              <a:rPr lang="en-US" smtClean="0"/>
              <a:t>18</a:t>
            </a:fld>
            <a:endParaRPr lang="en-US" dirty="0"/>
          </a:p>
        </p:txBody>
      </p:sp>
    </p:spTree>
    <p:extLst>
      <p:ext uri="{BB962C8B-B14F-4D97-AF65-F5344CB8AC3E}">
        <p14:creationId xmlns:p14="http://schemas.microsoft.com/office/powerpoint/2010/main" val="381223883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gn="just">
              <a:spcBef>
                <a:spcPts val="0"/>
              </a:spcBef>
              <a:spcAft>
                <a:spcPts val="0"/>
              </a:spcAft>
            </a:pPr>
            <a:r>
              <a:rPr lang="en-US" sz="1800" dirty="0">
                <a:solidFill>
                  <a:srgbClr val="808080"/>
                </a:solidFill>
                <a:effectLst/>
                <a:latin typeface="Arial" panose="020B0604020202020204" pitchFamily="34" charset="0"/>
                <a:ea typeface="Calibri" panose="020F0502020204030204" pitchFamily="34" charset="0"/>
                <a:cs typeface="Arial" panose="020B0604020202020204" pitchFamily="34" charset="0"/>
              </a:rPr>
              <a:t>Volatility in bonds has been high as expectations around Fed policy change. You can see the large swings in the 10-year Treasury yield recently in this chart. Bonds suffered their first double-digit annual loss on record last year, but the risk-and-return dynamics changed with rising bond yields. Bond prices rise when bond yields fall, so this year has started out well for bond investors holding high-quality bonds. With a potential recession on the horizon and prospects of a less aggressive Fed, high-quality bonds could continue to perform well. In addition, if yields don’t move from where they currently are, bond investors could get decent yields just holding on to them. Bonds can also protect against equity volatility. When constructing a bond portfolio, your financial professional can help you create one that suits your specific goals and objectives.</a:t>
            </a:r>
            <a:endParaRPr lang="en-US" sz="1800" dirty="0">
              <a:solidFill>
                <a:srgbClr val="808080"/>
              </a:solidFill>
              <a:effectLst/>
              <a:latin typeface="Arial" panose="020B060402020202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67774A0C-450D-8246-9972-015807C468CC}" type="slidenum">
              <a:rPr lang="en-US" smtClean="0"/>
              <a:t>19</a:t>
            </a:fld>
            <a:endParaRPr lang="en-US" dirty="0"/>
          </a:p>
        </p:txBody>
      </p:sp>
    </p:spTree>
    <p:extLst>
      <p:ext uri="{BB962C8B-B14F-4D97-AF65-F5344CB8AC3E}">
        <p14:creationId xmlns:p14="http://schemas.microsoft.com/office/powerpoint/2010/main" val="7172546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gn="just">
              <a:spcBef>
                <a:spcPts val="0"/>
              </a:spcBef>
              <a:spcAft>
                <a:spcPts val="0"/>
              </a:spcAft>
            </a:pPr>
            <a:r>
              <a:rPr lang="en-US" sz="1800" dirty="0">
                <a:solidFill>
                  <a:srgbClr val="808080"/>
                </a:solidFill>
                <a:effectLst/>
                <a:latin typeface="Arial" panose="020B0604020202020204" pitchFamily="34" charset="0"/>
                <a:ea typeface="Calibri" panose="020F0502020204030204" pitchFamily="34" charset="0"/>
                <a:cs typeface="Times New Roman" panose="02020603050405020304" pitchFamily="18" charset="0"/>
              </a:rPr>
              <a:t>These are 3 major areas we are going to be watching in the second quarter. Inflation will ultimately drive the Fed’s decisions which will determine the economic landing. Will we enter a recession this year? Will it be mild or will it be deep? That’s the question we see pondered by investors.  Will it be a soft or hard landing for the economy.</a:t>
            </a:r>
          </a:p>
        </p:txBody>
      </p:sp>
      <p:sp>
        <p:nvSpPr>
          <p:cNvPr id="4" name="Slide Number Placeholder 3"/>
          <p:cNvSpPr>
            <a:spLocks noGrp="1"/>
          </p:cNvSpPr>
          <p:nvPr>
            <p:ph type="sldNum" sz="quarter" idx="5"/>
          </p:nvPr>
        </p:nvSpPr>
        <p:spPr/>
        <p:txBody>
          <a:bodyPr/>
          <a:lstStyle/>
          <a:p>
            <a:fld id="{67774A0C-450D-8246-9972-015807C468CC}" type="slidenum">
              <a:rPr lang="en-US" smtClean="0"/>
              <a:t>2</a:t>
            </a:fld>
            <a:endParaRPr lang="en-US" dirty="0"/>
          </a:p>
        </p:txBody>
      </p:sp>
    </p:spTree>
    <p:extLst>
      <p:ext uri="{BB962C8B-B14F-4D97-AF65-F5344CB8AC3E}">
        <p14:creationId xmlns:p14="http://schemas.microsoft.com/office/powerpoint/2010/main" val="69713324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Thank you</a:t>
            </a:r>
            <a:endParaRPr lang="en-US" dirty="0"/>
          </a:p>
        </p:txBody>
      </p:sp>
      <p:sp>
        <p:nvSpPr>
          <p:cNvPr id="4" name="Slide Number Placeholder 3"/>
          <p:cNvSpPr>
            <a:spLocks noGrp="1"/>
          </p:cNvSpPr>
          <p:nvPr>
            <p:ph type="sldNum" sz="quarter" idx="5"/>
          </p:nvPr>
        </p:nvSpPr>
        <p:spPr/>
        <p:txBody>
          <a:bodyPr/>
          <a:lstStyle/>
          <a:p>
            <a:fld id="{67774A0C-450D-8246-9972-015807C468CC}" type="slidenum">
              <a:rPr lang="en-US" smtClean="0"/>
              <a:t>20</a:t>
            </a:fld>
            <a:endParaRPr lang="en-US" dirty="0"/>
          </a:p>
        </p:txBody>
      </p:sp>
    </p:spTree>
    <p:extLst>
      <p:ext uri="{BB962C8B-B14F-4D97-AF65-F5344CB8AC3E}">
        <p14:creationId xmlns:p14="http://schemas.microsoft.com/office/powerpoint/2010/main" val="177776503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7774A0C-450D-8246-9972-015807C468CC}" type="slidenum">
              <a:rPr lang="en-US" smtClean="0"/>
              <a:t>21</a:t>
            </a:fld>
            <a:endParaRPr lang="en-US" dirty="0"/>
          </a:p>
        </p:txBody>
      </p:sp>
    </p:spTree>
    <p:extLst>
      <p:ext uri="{BB962C8B-B14F-4D97-AF65-F5344CB8AC3E}">
        <p14:creationId xmlns:p14="http://schemas.microsoft.com/office/powerpoint/2010/main" val="24814630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Thank you</a:t>
            </a:r>
            <a:endParaRPr lang="en-US" dirty="0"/>
          </a:p>
        </p:txBody>
      </p:sp>
      <p:sp>
        <p:nvSpPr>
          <p:cNvPr id="4" name="Slide Number Placeholder 3"/>
          <p:cNvSpPr>
            <a:spLocks noGrp="1"/>
          </p:cNvSpPr>
          <p:nvPr>
            <p:ph type="sldNum" sz="quarter" idx="5"/>
          </p:nvPr>
        </p:nvSpPr>
        <p:spPr/>
        <p:txBody>
          <a:bodyPr/>
          <a:lstStyle/>
          <a:p>
            <a:fld id="{67774A0C-450D-8246-9972-015807C468CC}" type="slidenum">
              <a:rPr lang="en-US" smtClean="0"/>
              <a:t>25</a:t>
            </a:fld>
            <a:endParaRPr lang="en-US" dirty="0"/>
          </a:p>
        </p:txBody>
      </p:sp>
    </p:spTree>
    <p:extLst>
      <p:ext uri="{BB962C8B-B14F-4D97-AF65-F5344CB8AC3E}">
        <p14:creationId xmlns:p14="http://schemas.microsoft.com/office/powerpoint/2010/main" val="36004024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First of all, we all know inflation is high, but it is slowing. This is looking at headline CPI, which is commonly quoted in the media.</a:t>
            </a:r>
          </a:p>
        </p:txBody>
      </p:sp>
      <p:sp>
        <p:nvSpPr>
          <p:cNvPr id="4" name="Slide Number Placeholder 3"/>
          <p:cNvSpPr>
            <a:spLocks noGrp="1"/>
          </p:cNvSpPr>
          <p:nvPr>
            <p:ph type="sldNum" sz="quarter" idx="5"/>
          </p:nvPr>
        </p:nvSpPr>
        <p:spPr/>
        <p:txBody>
          <a:bodyPr/>
          <a:lstStyle/>
          <a:p>
            <a:fld id="{67774A0C-450D-8246-9972-015807C468CC}" type="slidenum">
              <a:rPr lang="en-US" smtClean="0"/>
              <a:t>3</a:t>
            </a:fld>
            <a:endParaRPr lang="en-US" dirty="0"/>
          </a:p>
        </p:txBody>
      </p:sp>
    </p:spTree>
    <p:extLst>
      <p:ext uri="{BB962C8B-B14F-4D97-AF65-F5344CB8AC3E}">
        <p14:creationId xmlns:p14="http://schemas.microsoft.com/office/powerpoint/2010/main" val="16112438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we look at the Fed’s preferred inflation measure it tells a similar story. High but falling inflation. However, inflation is just a broad measurement, so let’s break it down a little more. This will also help us when we talk about the economy. Here we are looking at goods vs services inflation. Much of the inflation we experienced early on was good inflation due to supply chain disruptions caused by covid. You can see now goods inflation has come down dramatically as inventories have risen and companies are even selling goods at discounts to liquate inventories and make room for new inventories. However, inflation has shifted to the service side of the economy as people began traveling more and eating at restaurants more.</a:t>
            </a:r>
          </a:p>
        </p:txBody>
      </p:sp>
      <p:sp>
        <p:nvSpPr>
          <p:cNvPr id="4" name="Slide Number Placeholder 3"/>
          <p:cNvSpPr>
            <a:spLocks noGrp="1"/>
          </p:cNvSpPr>
          <p:nvPr>
            <p:ph type="sldNum" sz="quarter" idx="5"/>
          </p:nvPr>
        </p:nvSpPr>
        <p:spPr/>
        <p:txBody>
          <a:bodyPr/>
          <a:lstStyle/>
          <a:p>
            <a:fld id="{67774A0C-450D-8246-9972-015807C468CC}" type="slidenum">
              <a:rPr lang="en-US" smtClean="0"/>
              <a:t>4</a:t>
            </a:fld>
            <a:endParaRPr lang="en-US" dirty="0"/>
          </a:p>
        </p:txBody>
      </p:sp>
    </p:spTree>
    <p:extLst>
      <p:ext uri="{BB962C8B-B14F-4D97-AF65-F5344CB8AC3E}">
        <p14:creationId xmlns:p14="http://schemas.microsoft.com/office/powerpoint/2010/main" val="34619440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second thing we are watching closely is of course the Fed. The Fed was widely expected to pause their rate hikes in the second quarter. Much of the reaction in both bond and stock markets have been centered around what the Fed may do. This can make for confusing headlines. Good news becomes bad news, because good economic data could cause the Fed to be more aggressive.</a:t>
            </a:r>
            <a:endParaRPr lang="en-US" sz="1200" dirty="0">
              <a:solidFill>
                <a:srgbClr val="111827"/>
              </a:solidFill>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67774A0C-450D-8246-9972-015807C468CC}" type="slidenum">
              <a:rPr lang="en-US" smtClean="0"/>
              <a:t>5</a:t>
            </a:fld>
            <a:endParaRPr lang="en-US" dirty="0"/>
          </a:p>
        </p:txBody>
      </p:sp>
    </p:spTree>
    <p:extLst>
      <p:ext uri="{BB962C8B-B14F-4D97-AF65-F5344CB8AC3E}">
        <p14:creationId xmlns:p14="http://schemas.microsoft.com/office/powerpoint/2010/main" val="10432567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a:t>The current range is now 4.75-5.00% and based on the most recent Fed dot plot, this there is expected to be one more rate increase and then a pause. Markets don’t believe this and are anticipating rate cuts.</a:t>
            </a:r>
          </a:p>
        </p:txBody>
      </p:sp>
      <p:sp>
        <p:nvSpPr>
          <p:cNvPr id="4" name="Slide Number Placeholder 3"/>
          <p:cNvSpPr>
            <a:spLocks noGrp="1"/>
          </p:cNvSpPr>
          <p:nvPr>
            <p:ph type="sldNum" sz="quarter" idx="5"/>
          </p:nvPr>
        </p:nvSpPr>
        <p:spPr/>
        <p:txBody>
          <a:bodyPr/>
          <a:lstStyle/>
          <a:p>
            <a:fld id="{67774A0C-450D-8246-9972-015807C468CC}" type="slidenum">
              <a:rPr lang="en-US" smtClean="0"/>
              <a:t>6</a:t>
            </a:fld>
            <a:endParaRPr lang="en-US" dirty="0"/>
          </a:p>
        </p:txBody>
      </p:sp>
    </p:spTree>
    <p:extLst>
      <p:ext uri="{BB962C8B-B14F-4D97-AF65-F5344CB8AC3E}">
        <p14:creationId xmlns:p14="http://schemas.microsoft.com/office/powerpoint/2010/main" val="16270013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US" dirty="0"/>
              <a:t>With the recent news around failed banks, investors think the Fed will cut rates in 2023. The last chart showed the median Fed Funds rate at 5.1% at the end of 2023. Investors think the Fed Funds rate will be closer to 4% currently. That is a wide margin and shows investors and the Fed are not currently on the same page, which will ultimately lead to volatility.</a:t>
            </a:r>
          </a:p>
        </p:txBody>
      </p:sp>
      <p:sp>
        <p:nvSpPr>
          <p:cNvPr id="4" name="Slide Number Placeholder 3"/>
          <p:cNvSpPr>
            <a:spLocks noGrp="1"/>
          </p:cNvSpPr>
          <p:nvPr>
            <p:ph type="sldNum" sz="quarter" idx="5"/>
          </p:nvPr>
        </p:nvSpPr>
        <p:spPr/>
        <p:txBody>
          <a:bodyPr/>
          <a:lstStyle/>
          <a:p>
            <a:fld id="{67774A0C-450D-8246-9972-015807C468CC}" type="slidenum">
              <a:rPr lang="en-US" smtClean="0"/>
              <a:t>7</a:t>
            </a:fld>
            <a:endParaRPr lang="en-US" dirty="0"/>
          </a:p>
        </p:txBody>
      </p:sp>
    </p:spTree>
    <p:extLst>
      <p:ext uri="{BB962C8B-B14F-4D97-AF65-F5344CB8AC3E}">
        <p14:creationId xmlns:p14="http://schemas.microsoft.com/office/powerpoint/2010/main" val="824274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Since the Fed has started taper their rate hikes investors are looking for when the Fed will stop and pause. This could happen in the second quarter, but the question on everyone’s mind is how will the economy land? Will it be a rough landing (aka a recession) or will it be a soft landing (mild recession or no recession at all).</a:t>
            </a:r>
          </a:p>
        </p:txBody>
      </p:sp>
      <p:sp>
        <p:nvSpPr>
          <p:cNvPr id="4" name="Slide Number Placeholder 3"/>
          <p:cNvSpPr>
            <a:spLocks noGrp="1"/>
          </p:cNvSpPr>
          <p:nvPr>
            <p:ph type="sldNum" sz="quarter" idx="5"/>
          </p:nvPr>
        </p:nvSpPr>
        <p:spPr/>
        <p:txBody>
          <a:bodyPr/>
          <a:lstStyle/>
          <a:p>
            <a:fld id="{67774A0C-450D-8246-9972-015807C468CC}" type="slidenum">
              <a:rPr lang="en-US" smtClean="0"/>
              <a:t>8</a:t>
            </a:fld>
            <a:endParaRPr lang="en-US" dirty="0"/>
          </a:p>
        </p:txBody>
      </p:sp>
    </p:spTree>
    <p:extLst>
      <p:ext uri="{BB962C8B-B14F-4D97-AF65-F5344CB8AC3E}">
        <p14:creationId xmlns:p14="http://schemas.microsoft.com/office/powerpoint/2010/main" val="24829849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Calibri" panose="020F0502020204030204" pitchFamily="34" charset="0"/>
                <a:ea typeface="Calibri" panose="020F0502020204030204" pitchFamily="34" charset="0"/>
              </a:rPr>
              <a:t>Economic data is signaling an elevated risk of recession.</a:t>
            </a:r>
            <a:r>
              <a:rPr lang="en-US" dirty="0"/>
              <a:t> This is our chartbook which aggregates economic data in one place. We look at the trends as well as the overall level of the indicators, which include the labor market, housing market, manufacturing, services and others. </a:t>
            </a:r>
          </a:p>
        </p:txBody>
      </p:sp>
      <p:sp>
        <p:nvSpPr>
          <p:cNvPr id="4" name="Slide Number Placeholder 3"/>
          <p:cNvSpPr>
            <a:spLocks noGrp="1"/>
          </p:cNvSpPr>
          <p:nvPr>
            <p:ph type="sldNum" sz="quarter" idx="5"/>
          </p:nvPr>
        </p:nvSpPr>
        <p:spPr/>
        <p:txBody>
          <a:bodyPr/>
          <a:lstStyle/>
          <a:p>
            <a:fld id="{67774A0C-450D-8246-9972-015807C468CC}" type="slidenum">
              <a:rPr lang="en-US" smtClean="0"/>
              <a:t>9</a:t>
            </a:fld>
            <a:endParaRPr lang="en-US" dirty="0"/>
          </a:p>
        </p:txBody>
      </p:sp>
    </p:spTree>
    <p:extLst>
      <p:ext uri="{BB962C8B-B14F-4D97-AF65-F5344CB8AC3E}">
        <p14:creationId xmlns:p14="http://schemas.microsoft.com/office/powerpoint/2010/main" val="159482445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7.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7.emf"/></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1.xml"/><Relationship Id="rId5" Type="http://schemas.openxmlformats.org/officeDocument/2006/relationships/image" Target="../media/image12.svg"/><Relationship Id="rId4" Type="http://schemas.openxmlformats.org/officeDocument/2006/relationships/image" Target="../media/image11.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Master" Target="../slideMasters/slideMaster1.xml"/><Relationship Id="rId4" Type="http://schemas.openxmlformats.org/officeDocument/2006/relationships/image" Target="../media/image15.emf"/></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7.svg"/><Relationship Id="rId2" Type="http://schemas.openxmlformats.org/officeDocument/2006/relationships/image" Target="../media/image16.png"/><Relationship Id="rId1" Type="http://schemas.openxmlformats.org/officeDocument/2006/relationships/slideMaster" Target="../slideMasters/slideMaster1.xml"/><Relationship Id="rId4" Type="http://schemas.openxmlformats.org/officeDocument/2006/relationships/image" Target="../media/image15.emf"/></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FC743371-1ABB-7044-B06F-1A9538D5513F}"/>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7" name="Picture 16" descr="A picture containing drawing, food&#10;&#10;Description automatically generated">
            <a:extLst>
              <a:ext uri="{FF2B5EF4-FFF2-40B4-BE49-F238E27FC236}">
                <a16:creationId xmlns:a16="http://schemas.microsoft.com/office/drawing/2014/main" id="{F0BC1820-C8FE-9044-99A8-2ECE813A174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05488" y="864747"/>
            <a:ext cx="1792526" cy="525134"/>
          </a:xfrm>
          <a:prstGeom prst="rect">
            <a:avLst/>
          </a:prstGeom>
        </p:spPr>
      </p:pic>
      <p:pic>
        <p:nvPicPr>
          <p:cNvPr id="29" name="Picture 28">
            <a:extLst>
              <a:ext uri="{FF2B5EF4-FFF2-40B4-BE49-F238E27FC236}">
                <a16:creationId xmlns:a16="http://schemas.microsoft.com/office/drawing/2014/main" id="{A76AC2F5-CD26-3C45-A309-B5829089E2CB}"/>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a:xfrm>
            <a:off x="8775928" y="-114300"/>
            <a:ext cx="2552700" cy="7086600"/>
          </a:xfrm>
          <a:prstGeom prst="rect">
            <a:avLst/>
          </a:prstGeom>
        </p:spPr>
      </p:pic>
      <p:sp>
        <p:nvSpPr>
          <p:cNvPr id="13" name="Title 1">
            <a:extLst>
              <a:ext uri="{FF2B5EF4-FFF2-40B4-BE49-F238E27FC236}">
                <a16:creationId xmlns:a16="http://schemas.microsoft.com/office/drawing/2014/main" id="{A98DB242-6947-394A-AE03-F305716281EB}"/>
              </a:ext>
            </a:extLst>
          </p:cNvPr>
          <p:cNvSpPr>
            <a:spLocks noGrp="1"/>
          </p:cNvSpPr>
          <p:nvPr>
            <p:ph type="title" hasCustomPrompt="1"/>
          </p:nvPr>
        </p:nvSpPr>
        <p:spPr>
          <a:xfrm>
            <a:off x="805488" y="3025768"/>
            <a:ext cx="8056532" cy="769658"/>
          </a:xfrm>
        </p:spPr>
        <p:txBody>
          <a:bodyPr>
            <a:noAutofit/>
          </a:bodyPr>
          <a:lstStyle>
            <a:lvl1pPr>
              <a:defRPr sz="6000">
                <a:solidFill>
                  <a:srgbClr val="36166D"/>
                </a:solidFill>
              </a:defRPr>
            </a:lvl1pPr>
          </a:lstStyle>
          <a:p>
            <a:r>
              <a:rPr lang="en-US" dirty="0"/>
              <a:t>Presentation Title</a:t>
            </a:r>
          </a:p>
        </p:txBody>
      </p:sp>
      <p:sp>
        <p:nvSpPr>
          <p:cNvPr id="16" name="Text Placeholder 16">
            <a:extLst>
              <a:ext uri="{FF2B5EF4-FFF2-40B4-BE49-F238E27FC236}">
                <a16:creationId xmlns:a16="http://schemas.microsoft.com/office/drawing/2014/main" id="{871482B8-6D44-CC46-A451-7815AF2B15AA}"/>
              </a:ext>
            </a:extLst>
          </p:cNvPr>
          <p:cNvSpPr>
            <a:spLocks noGrp="1"/>
          </p:cNvSpPr>
          <p:nvPr>
            <p:ph type="body" sz="quarter" idx="10" hasCustomPrompt="1"/>
          </p:nvPr>
        </p:nvSpPr>
        <p:spPr>
          <a:xfrm>
            <a:off x="805488" y="3852600"/>
            <a:ext cx="8056532" cy="563049"/>
          </a:xfrm>
        </p:spPr>
        <p:txBody>
          <a:bodyPr>
            <a:normAutofit/>
          </a:bodyPr>
          <a:lstStyle>
            <a:lvl1pPr marL="0" indent="0" algn="l">
              <a:buNone/>
              <a:defRPr sz="2400" b="0">
                <a:solidFill>
                  <a:srgbClr val="85216C"/>
                </a:solidFill>
              </a:defRPr>
            </a:lvl1pPr>
          </a:lstStyle>
          <a:p>
            <a:pPr lvl="0"/>
            <a:r>
              <a:rPr lang="en-US" dirty="0"/>
              <a:t>Presentation Subtitle  |  Date</a:t>
            </a:r>
          </a:p>
        </p:txBody>
      </p:sp>
      <p:pic>
        <p:nvPicPr>
          <p:cNvPr id="5" name="Picture 4">
            <a:extLst>
              <a:ext uri="{FF2B5EF4-FFF2-40B4-BE49-F238E27FC236}">
                <a16:creationId xmlns:a16="http://schemas.microsoft.com/office/drawing/2014/main" id="{E35F867B-0B9F-344D-AFD7-3029DBB5C194}"/>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805488" y="5828153"/>
            <a:ext cx="1498600" cy="330200"/>
          </a:xfrm>
          <a:prstGeom prst="rect">
            <a:avLst/>
          </a:prstGeom>
        </p:spPr>
      </p:pic>
    </p:spTree>
    <p:extLst>
      <p:ext uri="{BB962C8B-B14F-4D97-AF65-F5344CB8AC3E}">
        <p14:creationId xmlns:p14="http://schemas.microsoft.com/office/powerpoint/2010/main" val="15028306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DA8B2E-DDBE-5541-8C8C-09DE2269B60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1AEA987-47D5-1148-A1A1-4452C8D5B00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F3BB58B-E357-E043-AFBE-5ED69EDE92E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9BC8ED0-0F7B-6E4A-8CB0-28A4F980D3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8C24B9D-E4BB-C64A-BC58-255C8BEE7B0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a:extLst>
              <a:ext uri="{FF2B5EF4-FFF2-40B4-BE49-F238E27FC236}">
                <a16:creationId xmlns:a16="http://schemas.microsoft.com/office/drawing/2014/main" id="{E8EBF330-3106-4259-6D8A-C5D20C1A2943}"/>
              </a:ext>
            </a:extLst>
          </p:cNvPr>
          <p:cNvSpPr>
            <a:spLocks noGrp="1"/>
          </p:cNvSpPr>
          <p:nvPr>
            <p:ph type="sldNum" sz="quarter" idx="10"/>
          </p:nvPr>
        </p:nvSpPr>
        <p:spPr/>
        <p:txBody>
          <a:bodyPr/>
          <a:lstStyle/>
          <a:p>
            <a:fld id="{37CAAC7E-E39D-465C-A5AC-7339A68ECE7D}" type="slidenum">
              <a:rPr lang="en-US" smtClean="0"/>
              <a:pPr/>
              <a:t>‹#›</a:t>
            </a:fld>
            <a:endParaRPr lang="en-US" dirty="0"/>
          </a:p>
        </p:txBody>
      </p:sp>
    </p:spTree>
    <p:extLst>
      <p:ext uri="{BB962C8B-B14F-4D97-AF65-F5344CB8AC3E}">
        <p14:creationId xmlns:p14="http://schemas.microsoft.com/office/powerpoint/2010/main" val="27214647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8987EB-49C9-454E-AFEA-FE8C4F809F16}"/>
              </a:ext>
            </a:extLst>
          </p:cNvPr>
          <p:cNvSpPr>
            <a:spLocks noGrp="1"/>
          </p:cNvSpPr>
          <p:nvPr>
            <p:ph type="title"/>
          </p:nvPr>
        </p:nvSpPr>
        <p:spPr/>
        <p:txBody>
          <a:bodyPr/>
          <a:lstStyle/>
          <a:p>
            <a:r>
              <a:rPr lang="en-US"/>
              <a:t>Click to edit Master title style</a:t>
            </a:r>
          </a:p>
        </p:txBody>
      </p:sp>
      <p:sp>
        <p:nvSpPr>
          <p:cNvPr id="3" name="Slide Number Placeholder 2">
            <a:extLst>
              <a:ext uri="{FF2B5EF4-FFF2-40B4-BE49-F238E27FC236}">
                <a16:creationId xmlns:a16="http://schemas.microsoft.com/office/drawing/2014/main" id="{80129CA6-4034-8AAC-DBED-D38E8D1E6EBC}"/>
              </a:ext>
            </a:extLst>
          </p:cNvPr>
          <p:cNvSpPr>
            <a:spLocks noGrp="1"/>
          </p:cNvSpPr>
          <p:nvPr>
            <p:ph type="sldNum" sz="quarter" idx="10"/>
          </p:nvPr>
        </p:nvSpPr>
        <p:spPr/>
        <p:txBody>
          <a:bodyPr/>
          <a:lstStyle/>
          <a:p>
            <a:fld id="{37CAAC7E-E39D-465C-A5AC-7339A68ECE7D}" type="slidenum">
              <a:rPr lang="en-US" smtClean="0"/>
              <a:pPr/>
              <a:t>‹#›</a:t>
            </a:fld>
            <a:endParaRPr lang="en-US" dirty="0"/>
          </a:p>
        </p:txBody>
      </p:sp>
    </p:spTree>
    <p:extLst>
      <p:ext uri="{BB962C8B-B14F-4D97-AF65-F5344CB8AC3E}">
        <p14:creationId xmlns:p14="http://schemas.microsoft.com/office/powerpoint/2010/main" val="37621900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0D7D321-E589-09DA-243F-DD85BCEACEC5}"/>
              </a:ext>
            </a:extLst>
          </p:cNvPr>
          <p:cNvSpPr>
            <a:spLocks noGrp="1"/>
          </p:cNvSpPr>
          <p:nvPr>
            <p:ph type="sldNum" sz="quarter" idx="10"/>
          </p:nvPr>
        </p:nvSpPr>
        <p:spPr/>
        <p:txBody>
          <a:bodyPr/>
          <a:lstStyle/>
          <a:p>
            <a:fld id="{37CAAC7E-E39D-465C-A5AC-7339A68ECE7D}" type="slidenum">
              <a:rPr lang="en-US" smtClean="0"/>
              <a:pPr/>
              <a:t>‹#›</a:t>
            </a:fld>
            <a:endParaRPr lang="en-US" dirty="0"/>
          </a:p>
        </p:txBody>
      </p:sp>
    </p:spTree>
    <p:extLst>
      <p:ext uri="{BB962C8B-B14F-4D97-AF65-F5344CB8AC3E}">
        <p14:creationId xmlns:p14="http://schemas.microsoft.com/office/powerpoint/2010/main" val="114960057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1656D-D058-DC41-9130-0044A26E9EC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FE67AAE-E7E6-3F46-A96F-6EFA45223E9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4E2EEE1F-30C3-7540-A612-3588A265691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Slide Number Placeholder 4">
            <a:extLst>
              <a:ext uri="{FF2B5EF4-FFF2-40B4-BE49-F238E27FC236}">
                <a16:creationId xmlns:a16="http://schemas.microsoft.com/office/drawing/2014/main" id="{68173802-C941-4635-E398-C8A92944EEF2}"/>
              </a:ext>
            </a:extLst>
          </p:cNvPr>
          <p:cNvSpPr>
            <a:spLocks noGrp="1"/>
          </p:cNvSpPr>
          <p:nvPr>
            <p:ph type="sldNum" sz="quarter" idx="10"/>
          </p:nvPr>
        </p:nvSpPr>
        <p:spPr/>
        <p:txBody>
          <a:bodyPr/>
          <a:lstStyle/>
          <a:p>
            <a:fld id="{37CAAC7E-E39D-465C-A5AC-7339A68ECE7D}" type="slidenum">
              <a:rPr lang="en-US" smtClean="0"/>
              <a:pPr/>
              <a:t>‹#›</a:t>
            </a:fld>
            <a:endParaRPr lang="en-US" dirty="0"/>
          </a:p>
        </p:txBody>
      </p:sp>
    </p:spTree>
    <p:extLst>
      <p:ext uri="{BB962C8B-B14F-4D97-AF65-F5344CB8AC3E}">
        <p14:creationId xmlns:p14="http://schemas.microsoft.com/office/powerpoint/2010/main" val="38953242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909DF44-DB0D-5141-AF5F-34A44015ADC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EC97D0C-2DB3-1448-AFAD-D5023C7C820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a:extLst>
              <a:ext uri="{FF2B5EF4-FFF2-40B4-BE49-F238E27FC236}">
                <a16:creationId xmlns:a16="http://schemas.microsoft.com/office/drawing/2014/main" id="{01B0A250-4C61-C994-3223-CD308485D023}"/>
              </a:ext>
            </a:extLst>
          </p:cNvPr>
          <p:cNvSpPr>
            <a:spLocks noGrp="1"/>
          </p:cNvSpPr>
          <p:nvPr>
            <p:ph type="sldNum" sz="quarter" idx="10"/>
          </p:nvPr>
        </p:nvSpPr>
        <p:spPr/>
        <p:txBody>
          <a:bodyPr/>
          <a:lstStyle/>
          <a:p>
            <a:fld id="{37CAAC7E-E39D-465C-A5AC-7339A68ECE7D}" type="slidenum">
              <a:rPr lang="en-US" smtClean="0"/>
              <a:pPr/>
              <a:t>‹#›</a:t>
            </a:fld>
            <a:endParaRPr lang="en-US" dirty="0"/>
          </a:p>
        </p:txBody>
      </p:sp>
    </p:spTree>
    <p:extLst>
      <p:ext uri="{BB962C8B-B14F-4D97-AF65-F5344CB8AC3E}">
        <p14:creationId xmlns:p14="http://schemas.microsoft.com/office/powerpoint/2010/main" val="27942182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9E1E3B-0567-EF45-AD46-7DBC7D4FA68E}"/>
              </a:ext>
            </a:extLst>
          </p:cNvPr>
          <p:cNvSpPr>
            <a:spLocks noGrp="1"/>
          </p:cNvSpPr>
          <p:nvPr>
            <p:ph type="title"/>
          </p:nvPr>
        </p:nvSpPr>
        <p:spPr/>
        <p:txBody>
          <a:bodyPr/>
          <a:lstStyle>
            <a:lvl1pPr>
              <a:defRPr>
                <a:solidFill>
                  <a:srgbClr val="36166D"/>
                </a:solidFill>
              </a:defRPr>
            </a:lvl1pPr>
          </a:lstStyle>
          <a:p>
            <a:r>
              <a:rPr lang="en-US" dirty="0"/>
              <a:t>Click to edit Master title style</a:t>
            </a:r>
          </a:p>
        </p:txBody>
      </p:sp>
      <p:sp>
        <p:nvSpPr>
          <p:cNvPr id="3" name="Slide Number Placeholder 2">
            <a:extLst>
              <a:ext uri="{FF2B5EF4-FFF2-40B4-BE49-F238E27FC236}">
                <a16:creationId xmlns:a16="http://schemas.microsoft.com/office/drawing/2014/main" id="{0F68E27F-4CDA-E8AF-4218-7170B2C1B829}"/>
              </a:ext>
            </a:extLst>
          </p:cNvPr>
          <p:cNvSpPr>
            <a:spLocks noGrp="1"/>
          </p:cNvSpPr>
          <p:nvPr>
            <p:ph type="sldNum" sz="quarter" idx="10"/>
          </p:nvPr>
        </p:nvSpPr>
        <p:spPr/>
        <p:txBody>
          <a:bodyPr/>
          <a:lstStyle/>
          <a:p>
            <a:fld id="{37CAAC7E-E39D-465C-A5AC-7339A68ECE7D}" type="slidenum">
              <a:rPr lang="en-US" smtClean="0"/>
              <a:pPr/>
              <a:t>‹#›</a:t>
            </a:fld>
            <a:endParaRPr lang="en-US" dirty="0"/>
          </a:p>
        </p:txBody>
      </p:sp>
    </p:spTree>
    <p:extLst>
      <p:ext uri="{BB962C8B-B14F-4D97-AF65-F5344CB8AC3E}">
        <p14:creationId xmlns:p14="http://schemas.microsoft.com/office/powerpoint/2010/main" val="290214703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cSld name="2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F1A55F-0E9C-4F1F-BA0A-D7400515A40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4161A57-147D-47B7-821D-A49EA7400BE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C23B104-7C8A-4474-99DB-3490FF31B38A}"/>
              </a:ext>
            </a:extLst>
          </p:cNvPr>
          <p:cNvSpPr>
            <a:spLocks noGrp="1"/>
          </p:cNvSpPr>
          <p:nvPr>
            <p:ph type="dt" sz="half" idx="10"/>
          </p:nvPr>
        </p:nvSpPr>
        <p:spPr/>
        <p:txBody>
          <a:bodyPr/>
          <a:lstStyle/>
          <a:p>
            <a:fld id="{424C9208-B0A0-48E9-87B4-581E9B152525}" type="datetimeFigureOut">
              <a:rPr lang="en-US" smtClean="0"/>
              <a:t>3/24/2023</a:t>
            </a:fld>
            <a:endParaRPr lang="en-US" dirty="0"/>
          </a:p>
        </p:txBody>
      </p:sp>
      <p:sp>
        <p:nvSpPr>
          <p:cNvPr id="5" name="Footer Placeholder 4">
            <a:extLst>
              <a:ext uri="{FF2B5EF4-FFF2-40B4-BE49-F238E27FC236}">
                <a16:creationId xmlns:a16="http://schemas.microsoft.com/office/drawing/2014/main" id="{5E837E8E-7A81-4134-82DB-41889917FE6F}"/>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0CF8FD1B-363E-4E29-894B-A2F4DB58C2A1}"/>
              </a:ext>
            </a:extLst>
          </p:cNvPr>
          <p:cNvSpPr>
            <a:spLocks noGrp="1"/>
          </p:cNvSpPr>
          <p:nvPr>
            <p:ph type="sldNum" sz="quarter" idx="12"/>
          </p:nvPr>
        </p:nvSpPr>
        <p:spPr/>
        <p:txBody>
          <a:bodyPr/>
          <a:lstStyle/>
          <a:p>
            <a:fld id="{5EBFF302-5449-41D5-8469-EE1F5AB045E0}" type="slidenum">
              <a:rPr lang="en-US" smtClean="0"/>
              <a:t>‹#›</a:t>
            </a:fld>
            <a:endParaRPr lang="en-US" dirty="0"/>
          </a:p>
        </p:txBody>
      </p:sp>
    </p:spTree>
    <p:extLst>
      <p:ext uri="{BB962C8B-B14F-4D97-AF65-F5344CB8AC3E}">
        <p14:creationId xmlns:p14="http://schemas.microsoft.com/office/powerpoint/2010/main" val="29247657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58A21DC5-E6D4-CB4D-8AEB-D6F30561791D}"/>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2" name="Picture 11" descr="A picture containing drawing, food&#10;&#10;Description automatically generated">
            <a:extLst>
              <a:ext uri="{FF2B5EF4-FFF2-40B4-BE49-F238E27FC236}">
                <a16:creationId xmlns:a16="http://schemas.microsoft.com/office/drawing/2014/main" id="{1F0CB975-ED9A-1A42-A441-3C9B6E05AAF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05488" y="864747"/>
            <a:ext cx="1792526" cy="525134"/>
          </a:xfrm>
          <a:prstGeom prst="rect">
            <a:avLst/>
          </a:prstGeom>
        </p:spPr>
      </p:pic>
      <p:sp>
        <p:nvSpPr>
          <p:cNvPr id="15" name="Title 1">
            <a:extLst>
              <a:ext uri="{FF2B5EF4-FFF2-40B4-BE49-F238E27FC236}">
                <a16:creationId xmlns:a16="http://schemas.microsoft.com/office/drawing/2014/main" id="{AB1B716D-962A-3149-BD93-D350C6AFE030}"/>
              </a:ext>
            </a:extLst>
          </p:cNvPr>
          <p:cNvSpPr>
            <a:spLocks noGrp="1"/>
          </p:cNvSpPr>
          <p:nvPr>
            <p:ph type="title" hasCustomPrompt="1"/>
          </p:nvPr>
        </p:nvSpPr>
        <p:spPr>
          <a:xfrm>
            <a:off x="805488" y="3025768"/>
            <a:ext cx="8056532" cy="769658"/>
          </a:xfrm>
        </p:spPr>
        <p:txBody>
          <a:bodyPr>
            <a:noAutofit/>
          </a:bodyPr>
          <a:lstStyle>
            <a:lvl1pPr>
              <a:defRPr sz="6000">
                <a:solidFill>
                  <a:srgbClr val="36166D"/>
                </a:solidFill>
              </a:defRPr>
            </a:lvl1pPr>
          </a:lstStyle>
          <a:p>
            <a:r>
              <a:rPr lang="en-US" dirty="0"/>
              <a:t>Presentation Title</a:t>
            </a:r>
          </a:p>
        </p:txBody>
      </p:sp>
      <p:sp>
        <p:nvSpPr>
          <p:cNvPr id="16" name="Text Placeholder 16">
            <a:extLst>
              <a:ext uri="{FF2B5EF4-FFF2-40B4-BE49-F238E27FC236}">
                <a16:creationId xmlns:a16="http://schemas.microsoft.com/office/drawing/2014/main" id="{6928CA84-3A43-2F44-B741-46524B6DEAE0}"/>
              </a:ext>
            </a:extLst>
          </p:cNvPr>
          <p:cNvSpPr>
            <a:spLocks noGrp="1"/>
          </p:cNvSpPr>
          <p:nvPr>
            <p:ph type="body" sz="quarter" idx="10" hasCustomPrompt="1"/>
          </p:nvPr>
        </p:nvSpPr>
        <p:spPr>
          <a:xfrm>
            <a:off x="805488" y="3852600"/>
            <a:ext cx="8056532" cy="563049"/>
          </a:xfrm>
        </p:spPr>
        <p:txBody>
          <a:bodyPr>
            <a:normAutofit/>
          </a:bodyPr>
          <a:lstStyle>
            <a:lvl1pPr marL="0" indent="0" algn="l">
              <a:buNone/>
              <a:defRPr sz="2400" b="0">
                <a:solidFill>
                  <a:srgbClr val="85216C"/>
                </a:solidFill>
              </a:defRPr>
            </a:lvl1pPr>
          </a:lstStyle>
          <a:p>
            <a:pPr lvl="0"/>
            <a:r>
              <a:rPr lang="en-US" dirty="0"/>
              <a:t>Presentation Subtitle  |  Date</a:t>
            </a:r>
          </a:p>
        </p:txBody>
      </p:sp>
      <p:pic>
        <p:nvPicPr>
          <p:cNvPr id="13" name="Picture 12">
            <a:extLst>
              <a:ext uri="{FF2B5EF4-FFF2-40B4-BE49-F238E27FC236}">
                <a16:creationId xmlns:a16="http://schemas.microsoft.com/office/drawing/2014/main" id="{BFF43A79-3484-0843-915E-FF3CF4F539AF}"/>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a:xfrm>
            <a:off x="8775928" y="-114300"/>
            <a:ext cx="2552700" cy="7086600"/>
          </a:xfrm>
          <a:prstGeom prst="rect">
            <a:avLst/>
          </a:prstGeom>
        </p:spPr>
      </p:pic>
      <p:pic>
        <p:nvPicPr>
          <p:cNvPr id="8" name="Picture 7">
            <a:extLst>
              <a:ext uri="{FF2B5EF4-FFF2-40B4-BE49-F238E27FC236}">
                <a16:creationId xmlns:a16="http://schemas.microsoft.com/office/drawing/2014/main" id="{94EA7286-36E7-4A1C-B227-EDD295AD77FD}"/>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805488" y="5828153"/>
            <a:ext cx="1498600" cy="330200"/>
          </a:xfrm>
          <a:prstGeom prst="rect">
            <a:avLst/>
          </a:prstGeom>
        </p:spPr>
      </p:pic>
    </p:spTree>
    <p:extLst>
      <p:ext uri="{BB962C8B-B14F-4D97-AF65-F5344CB8AC3E}">
        <p14:creationId xmlns:p14="http://schemas.microsoft.com/office/powerpoint/2010/main" val="23885855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4C79A2-3E94-4843-A58E-B1023EAC72CB}"/>
              </a:ext>
            </a:extLst>
          </p:cNvPr>
          <p:cNvSpPr>
            <a:spLocks noGrp="1"/>
          </p:cNvSpPr>
          <p:nvPr>
            <p:ph type="title"/>
          </p:nvPr>
        </p:nvSpPr>
        <p:spPr/>
        <p:txBody>
          <a:bodyPr/>
          <a:lstStyle>
            <a:lvl1pPr>
              <a:defRPr>
                <a:solidFill>
                  <a:srgbClr val="36166D"/>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320030F7-569C-1A43-9769-83F1F3410866}"/>
              </a:ext>
            </a:extLst>
          </p:cNvPr>
          <p:cNvSpPr>
            <a:spLocks noGrp="1"/>
          </p:cNvSpPr>
          <p:nvPr>
            <p:ph idx="1"/>
          </p:nvPr>
        </p:nvSpPr>
        <p:spPr>
          <a:xfrm>
            <a:off x="838200" y="1237766"/>
            <a:ext cx="10515600" cy="484996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lide Number Placeholder 3">
            <a:extLst>
              <a:ext uri="{FF2B5EF4-FFF2-40B4-BE49-F238E27FC236}">
                <a16:creationId xmlns:a16="http://schemas.microsoft.com/office/drawing/2014/main" id="{9DD16527-7316-65C6-A7BF-62FFEE4AA4BE}"/>
              </a:ext>
            </a:extLst>
          </p:cNvPr>
          <p:cNvSpPr>
            <a:spLocks noGrp="1"/>
          </p:cNvSpPr>
          <p:nvPr>
            <p:ph type="sldNum" sz="quarter" idx="10"/>
          </p:nvPr>
        </p:nvSpPr>
        <p:spPr/>
        <p:txBody>
          <a:bodyPr/>
          <a:lstStyle/>
          <a:p>
            <a:fld id="{37CAAC7E-E39D-465C-A5AC-7339A68ECE7D}" type="slidenum">
              <a:rPr lang="en-US" smtClean="0"/>
              <a:pPr/>
              <a:t>‹#›</a:t>
            </a:fld>
            <a:endParaRPr lang="en-US" dirty="0"/>
          </a:p>
        </p:txBody>
      </p:sp>
    </p:spTree>
    <p:extLst>
      <p:ext uri="{BB962C8B-B14F-4D97-AF65-F5344CB8AC3E}">
        <p14:creationId xmlns:p14="http://schemas.microsoft.com/office/powerpoint/2010/main" val="35681444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1BFCA8-E8CB-5448-8363-2DECFD732CED}"/>
              </a:ext>
            </a:extLst>
          </p:cNvPr>
          <p:cNvSpPr>
            <a:spLocks noGrp="1"/>
          </p:cNvSpPr>
          <p:nvPr>
            <p:ph type="title"/>
          </p:nvPr>
        </p:nvSpPr>
        <p:spPr/>
        <p:txBody>
          <a:bodyPr/>
          <a:lstStyle/>
          <a:p>
            <a:r>
              <a:rPr lang="en-US" dirty="0"/>
              <a:t>Click to edit Master title style</a:t>
            </a:r>
          </a:p>
        </p:txBody>
      </p:sp>
      <p:sp>
        <p:nvSpPr>
          <p:cNvPr id="3" name="Slide Number Placeholder 2">
            <a:extLst>
              <a:ext uri="{FF2B5EF4-FFF2-40B4-BE49-F238E27FC236}">
                <a16:creationId xmlns:a16="http://schemas.microsoft.com/office/drawing/2014/main" id="{688C4242-AB1C-5B4D-963F-E02D8AC285E9}"/>
              </a:ext>
            </a:extLst>
          </p:cNvPr>
          <p:cNvSpPr>
            <a:spLocks noGrp="1"/>
          </p:cNvSpPr>
          <p:nvPr>
            <p:ph type="sldNum" sz="quarter" idx="10"/>
          </p:nvPr>
        </p:nvSpPr>
        <p:spPr/>
        <p:txBody>
          <a:bodyPr/>
          <a:lstStyle/>
          <a:p>
            <a:fld id="{37CAAC7E-E39D-465C-A5AC-7339A68ECE7D}" type="slidenum">
              <a:rPr lang="en-US" smtClean="0"/>
              <a:pPr/>
              <a:t>‹#›</a:t>
            </a:fld>
            <a:endParaRPr lang="en-US" dirty="0"/>
          </a:p>
        </p:txBody>
      </p:sp>
    </p:spTree>
    <p:extLst>
      <p:ext uri="{BB962C8B-B14F-4D97-AF65-F5344CB8AC3E}">
        <p14:creationId xmlns:p14="http://schemas.microsoft.com/office/powerpoint/2010/main" val="2910963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4C79A2-3E94-4843-A58E-B1023EAC72CB}"/>
              </a:ext>
            </a:extLst>
          </p:cNvPr>
          <p:cNvSpPr>
            <a:spLocks noGrp="1"/>
          </p:cNvSpPr>
          <p:nvPr>
            <p:ph type="title"/>
          </p:nvPr>
        </p:nvSpPr>
        <p:spPr/>
        <p:txBody>
          <a:bodyPr/>
          <a:lstStyle>
            <a:lvl1pPr>
              <a:defRPr>
                <a:solidFill>
                  <a:srgbClr val="3E2144"/>
                </a:solidFill>
              </a:defRPr>
            </a:lvl1pPr>
          </a:lstStyle>
          <a:p>
            <a:r>
              <a:rPr lang="en-US" dirty="0"/>
              <a:t>Click to edit Master title style</a:t>
            </a:r>
          </a:p>
        </p:txBody>
      </p:sp>
      <p:grpSp>
        <p:nvGrpSpPr>
          <p:cNvPr id="4" name="Group 3">
            <a:extLst>
              <a:ext uri="{FF2B5EF4-FFF2-40B4-BE49-F238E27FC236}">
                <a16:creationId xmlns:a16="http://schemas.microsoft.com/office/drawing/2014/main" id="{28D102AB-F754-1C4C-84E9-7602AB13F2D5}"/>
              </a:ext>
            </a:extLst>
          </p:cNvPr>
          <p:cNvGrpSpPr/>
          <p:nvPr userDrawn="1"/>
        </p:nvGrpSpPr>
        <p:grpSpPr>
          <a:xfrm>
            <a:off x="1002604" y="2338575"/>
            <a:ext cx="2650181" cy="2650178"/>
            <a:chOff x="1068506" y="2566225"/>
            <a:chExt cx="2650181" cy="2650178"/>
          </a:xfrm>
        </p:grpSpPr>
        <p:sp>
          <p:nvSpPr>
            <p:cNvPr id="5" name="Oval 4">
              <a:extLst>
                <a:ext uri="{FF2B5EF4-FFF2-40B4-BE49-F238E27FC236}">
                  <a16:creationId xmlns:a16="http://schemas.microsoft.com/office/drawing/2014/main" id="{B5C80BCF-6BA3-1648-BD75-72C551EC7C5D}"/>
                </a:ext>
              </a:extLst>
            </p:cNvPr>
            <p:cNvSpPr/>
            <p:nvPr/>
          </p:nvSpPr>
          <p:spPr>
            <a:xfrm>
              <a:off x="1068506" y="2566225"/>
              <a:ext cx="2650181" cy="2650178"/>
            </a:xfrm>
            <a:prstGeom prst="ellipse">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 name="Isosceles Triangle 9">
              <a:extLst>
                <a:ext uri="{FF2B5EF4-FFF2-40B4-BE49-F238E27FC236}">
                  <a16:creationId xmlns:a16="http://schemas.microsoft.com/office/drawing/2014/main" id="{074D2E4C-8552-D942-92AD-04CEC398340D}"/>
                </a:ext>
              </a:extLst>
            </p:cNvPr>
            <p:cNvSpPr/>
            <p:nvPr/>
          </p:nvSpPr>
          <p:spPr>
            <a:xfrm>
              <a:off x="1185968" y="2822343"/>
              <a:ext cx="302915" cy="261133"/>
            </a:xfrm>
            <a:prstGeom prst="triangle">
              <a:avLst/>
            </a:prstGeom>
            <a:noFill/>
            <a:ln w="28575" cmpd="sng">
              <a:solidFill>
                <a:srgbClr val="F3B75E"/>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grpSp>
        <p:nvGrpSpPr>
          <p:cNvPr id="8" name="Group 7">
            <a:extLst>
              <a:ext uri="{FF2B5EF4-FFF2-40B4-BE49-F238E27FC236}">
                <a16:creationId xmlns:a16="http://schemas.microsoft.com/office/drawing/2014/main" id="{EEE2A755-494A-A54B-BF4D-28500E11C846}"/>
              </a:ext>
            </a:extLst>
          </p:cNvPr>
          <p:cNvGrpSpPr/>
          <p:nvPr userDrawn="1"/>
        </p:nvGrpSpPr>
        <p:grpSpPr>
          <a:xfrm>
            <a:off x="4696529" y="2192326"/>
            <a:ext cx="2650182" cy="2796428"/>
            <a:chOff x="4762431" y="2419976"/>
            <a:chExt cx="2650182" cy="2796428"/>
          </a:xfrm>
        </p:grpSpPr>
        <p:sp>
          <p:nvSpPr>
            <p:cNvPr id="9" name="Oval 8">
              <a:extLst>
                <a:ext uri="{FF2B5EF4-FFF2-40B4-BE49-F238E27FC236}">
                  <a16:creationId xmlns:a16="http://schemas.microsoft.com/office/drawing/2014/main" id="{0631EA01-5CD2-B74A-9BBE-989B04B6F069}"/>
                </a:ext>
              </a:extLst>
            </p:cNvPr>
            <p:cNvSpPr/>
            <p:nvPr/>
          </p:nvSpPr>
          <p:spPr>
            <a:xfrm>
              <a:off x="4762431" y="2566225"/>
              <a:ext cx="2650182" cy="2650179"/>
            </a:xfrm>
            <a:prstGeom prst="ellipse">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 name="Oval 9">
              <a:extLst>
                <a:ext uri="{FF2B5EF4-FFF2-40B4-BE49-F238E27FC236}">
                  <a16:creationId xmlns:a16="http://schemas.microsoft.com/office/drawing/2014/main" id="{0A825CE5-D93A-524D-BAF6-2FF70C4EE086}"/>
                </a:ext>
              </a:extLst>
            </p:cNvPr>
            <p:cNvSpPr/>
            <p:nvPr/>
          </p:nvSpPr>
          <p:spPr>
            <a:xfrm>
              <a:off x="6871252" y="2419976"/>
              <a:ext cx="376556" cy="376556"/>
            </a:xfrm>
            <a:prstGeom prst="ellipse">
              <a:avLst/>
            </a:prstGeom>
            <a:solidFill>
              <a:srgbClr val="3A86D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grpSp>
        <p:nvGrpSpPr>
          <p:cNvPr id="12" name="Group 11">
            <a:extLst>
              <a:ext uri="{FF2B5EF4-FFF2-40B4-BE49-F238E27FC236}">
                <a16:creationId xmlns:a16="http://schemas.microsoft.com/office/drawing/2014/main" id="{9BEFF3A8-C470-534B-A013-05560B2822E5}"/>
              </a:ext>
            </a:extLst>
          </p:cNvPr>
          <p:cNvGrpSpPr/>
          <p:nvPr userDrawn="1"/>
        </p:nvGrpSpPr>
        <p:grpSpPr>
          <a:xfrm>
            <a:off x="8546319" y="2338575"/>
            <a:ext cx="2687878" cy="2687875"/>
            <a:chOff x="8612221" y="2566225"/>
            <a:chExt cx="2687878" cy="2687875"/>
          </a:xfrm>
        </p:grpSpPr>
        <p:sp>
          <p:nvSpPr>
            <p:cNvPr id="13" name="Oval 12">
              <a:extLst>
                <a:ext uri="{FF2B5EF4-FFF2-40B4-BE49-F238E27FC236}">
                  <a16:creationId xmlns:a16="http://schemas.microsoft.com/office/drawing/2014/main" id="{D3AF7983-F2E9-C243-B034-68B78AE6382E}"/>
                </a:ext>
              </a:extLst>
            </p:cNvPr>
            <p:cNvSpPr/>
            <p:nvPr/>
          </p:nvSpPr>
          <p:spPr>
            <a:xfrm>
              <a:off x="8612221" y="2566225"/>
              <a:ext cx="2687878" cy="2687875"/>
            </a:xfrm>
            <a:prstGeom prst="ellipse">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 name="Oval 13">
              <a:extLst>
                <a:ext uri="{FF2B5EF4-FFF2-40B4-BE49-F238E27FC236}">
                  <a16:creationId xmlns:a16="http://schemas.microsoft.com/office/drawing/2014/main" id="{DC194BB5-0810-ED4E-8499-35F5772EDE35}"/>
                </a:ext>
              </a:extLst>
            </p:cNvPr>
            <p:cNvSpPr/>
            <p:nvPr/>
          </p:nvSpPr>
          <p:spPr>
            <a:xfrm>
              <a:off x="10638682" y="4777040"/>
              <a:ext cx="359067" cy="373177"/>
            </a:xfrm>
            <a:prstGeom prst="ellipse">
              <a:avLst/>
            </a:prstGeom>
            <a:noFill/>
            <a:ln w="38100" cmpd="sng">
              <a:solidFill>
                <a:srgbClr val="85216C"/>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
        <p:nvSpPr>
          <p:cNvPr id="17" name="Text Placeholder 16">
            <a:extLst>
              <a:ext uri="{FF2B5EF4-FFF2-40B4-BE49-F238E27FC236}">
                <a16:creationId xmlns:a16="http://schemas.microsoft.com/office/drawing/2014/main" id="{67572EDA-ADCB-974D-9EEE-FE20833F6DB6}"/>
              </a:ext>
            </a:extLst>
          </p:cNvPr>
          <p:cNvSpPr>
            <a:spLocks noGrp="1"/>
          </p:cNvSpPr>
          <p:nvPr>
            <p:ph type="body" sz="quarter" idx="10"/>
          </p:nvPr>
        </p:nvSpPr>
        <p:spPr>
          <a:xfrm>
            <a:off x="1289469" y="3333448"/>
            <a:ext cx="2076450" cy="563049"/>
          </a:xfrm>
        </p:spPr>
        <p:txBody>
          <a:bodyPr/>
          <a:lstStyle>
            <a:lvl1pPr marL="0" indent="0" algn="ctr">
              <a:buNone/>
              <a:defRPr/>
            </a:lvl1pPr>
          </a:lstStyle>
          <a:p>
            <a:pPr lvl="0"/>
            <a:r>
              <a:rPr lang="en-US" dirty="0"/>
              <a:t>Click to edit Master text styles</a:t>
            </a:r>
          </a:p>
        </p:txBody>
      </p:sp>
      <p:sp>
        <p:nvSpPr>
          <p:cNvPr id="18" name="Text Placeholder 16">
            <a:extLst>
              <a:ext uri="{FF2B5EF4-FFF2-40B4-BE49-F238E27FC236}">
                <a16:creationId xmlns:a16="http://schemas.microsoft.com/office/drawing/2014/main" id="{ACE0C6E1-8EB8-8D4D-A89D-2B7FE16A940C}"/>
              </a:ext>
            </a:extLst>
          </p:cNvPr>
          <p:cNvSpPr>
            <a:spLocks noGrp="1"/>
          </p:cNvSpPr>
          <p:nvPr>
            <p:ph type="body" sz="quarter" idx="11"/>
          </p:nvPr>
        </p:nvSpPr>
        <p:spPr>
          <a:xfrm>
            <a:off x="4983395" y="3333448"/>
            <a:ext cx="2076450" cy="563049"/>
          </a:xfrm>
        </p:spPr>
        <p:txBody>
          <a:bodyPr/>
          <a:lstStyle>
            <a:lvl1pPr marL="0" indent="0" algn="ctr">
              <a:buNone/>
              <a:defRPr/>
            </a:lvl1pPr>
          </a:lstStyle>
          <a:p>
            <a:pPr lvl="0"/>
            <a:r>
              <a:rPr lang="en-US" dirty="0"/>
              <a:t>Click to edit Master text styles</a:t>
            </a:r>
          </a:p>
        </p:txBody>
      </p:sp>
      <p:sp>
        <p:nvSpPr>
          <p:cNvPr id="19" name="Text Placeholder 16">
            <a:extLst>
              <a:ext uri="{FF2B5EF4-FFF2-40B4-BE49-F238E27FC236}">
                <a16:creationId xmlns:a16="http://schemas.microsoft.com/office/drawing/2014/main" id="{F7491627-763B-5B48-B6AA-AD590A2BD4C4}"/>
              </a:ext>
            </a:extLst>
          </p:cNvPr>
          <p:cNvSpPr>
            <a:spLocks noGrp="1"/>
          </p:cNvSpPr>
          <p:nvPr>
            <p:ph type="body" sz="quarter" idx="12"/>
          </p:nvPr>
        </p:nvSpPr>
        <p:spPr>
          <a:xfrm>
            <a:off x="8852033" y="3333448"/>
            <a:ext cx="2076450" cy="563049"/>
          </a:xfrm>
        </p:spPr>
        <p:txBody>
          <a:bodyPr/>
          <a:lstStyle>
            <a:lvl1pPr marL="0" indent="0" algn="ctr">
              <a:buNone/>
              <a:defRPr/>
            </a:lvl1pPr>
          </a:lstStyle>
          <a:p>
            <a:pPr lvl="0"/>
            <a:r>
              <a:rPr lang="en-US" dirty="0"/>
              <a:t>Click to edit Master text styles</a:t>
            </a:r>
          </a:p>
        </p:txBody>
      </p:sp>
      <p:sp>
        <p:nvSpPr>
          <p:cNvPr id="3" name="Slide Number Placeholder 2">
            <a:extLst>
              <a:ext uri="{FF2B5EF4-FFF2-40B4-BE49-F238E27FC236}">
                <a16:creationId xmlns:a16="http://schemas.microsoft.com/office/drawing/2014/main" id="{F102E588-610E-8963-5178-023FB42F23B5}"/>
              </a:ext>
            </a:extLst>
          </p:cNvPr>
          <p:cNvSpPr>
            <a:spLocks noGrp="1"/>
          </p:cNvSpPr>
          <p:nvPr>
            <p:ph type="sldNum" sz="quarter" idx="13"/>
          </p:nvPr>
        </p:nvSpPr>
        <p:spPr/>
        <p:txBody>
          <a:bodyPr/>
          <a:lstStyle/>
          <a:p>
            <a:fld id="{37CAAC7E-E39D-465C-A5AC-7339A68ECE7D}" type="slidenum">
              <a:rPr lang="en-US" smtClean="0"/>
              <a:pPr/>
              <a:t>‹#›</a:t>
            </a:fld>
            <a:endParaRPr lang="en-US" dirty="0"/>
          </a:p>
        </p:txBody>
      </p:sp>
    </p:spTree>
    <p:extLst>
      <p:ext uri="{BB962C8B-B14F-4D97-AF65-F5344CB8AC3E}">
        <p14:creationId xmlns:p14="http://schemas.microsoft.com/office/powerpoint/2010/main" val="42556846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4D25915-7C75-5546-AE43-1CF51AF8AEAD}"/>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ext Placeholder 10">
            <a:extLst>
              <a:ext uri="{FF2B5EF4-FFF2-40B4-BE49-F238E27FC236}">
                <a16:creationId xmlns:a16="http://schemas.microsoft.com/office/drawing/2014/main" id="{81D67F5F-51A0-6442-B2D7-E2F307902DCA}"/>
              </a:ext>
            </a:extLst>
          </p:cNvPr>
          <p:cNvSpPr>
            <a:spLocks noGrp="1"/>
          </p:cNvSpPr>
          <p:nvPr>
            <p:ph type="body" sz="quarter" idx="13" hasCustomPrompt="1"/>
          </p:nvPr>
        </p:nvSpPr>
        <p:spPr>
          <a:xfrm>
            <a:off x="4476435" y="2968649"/>
            <a:ext cx="6356350" cy="1752600"/>
          </a:xfrm>
        </p:spPr>
        <p:txBody>
          <a:bodyPr>
            <a:normAutofit/>
          </a:bodyPr>
          <a:lstStyle>
            <a:lvl1pPr marL="0" indent="0" algn="r">
              <a:buNone/>
              <a:defRPr sz="6600" b="1">
                <a:solidFill>
                  <a:srgbClr val="36166D"/>
                </a:solidFill>
                <a:latin typeface="Perpetua" panose="02020502060401020303" pitchFamily="18" charset="77"/>
              </a:defRPr>
            </a:lvl1pPr>
            <a:lvl2pPr marL="457200" indent="0" algn="l">
              <a:buNone/>
              <a:defRPr/>
            </a:lvl2pPr>
            <a:lvl3pPr marL="914400" indent="0" algn="l">
              <a:buNone/>
              <a:defRPr/>
            </a:lvl3pPr>
            <a:lvl4pPr marL="1371600" indent="0" algn="l">
              <a:buNone/>
              <a:defRPr/>
            </a:lvl4pPr>
            <a:lvl5pPr marL="1828800" indent="0" algn="l">
              <a:buNone/>
              <a:defRPr/>
            </a:lvl5pPr>
          </a:lstStyle>
          <a:p>
            <a:pPr lvl="0"/>
            <a:r>
              <a:rPr lang="en-US" dirty="0"/>
              <a:t>Slide Break</a:t>
            </a:r>
          </a:p>
        </p:txBody>
      </p:sp>
      <p:pic>
        <p:nvPicPr>
          <p:cNvPr id="5" name="Picture 4">
            <a:extLst>
              <a:ext uri="{FF2B5EF4-FFF2-40B4-BE49-F238E27FC236}">
                <a16:creationId xmlns:a16="http://schemas.microsoft.com/office/drawing/2014/main" id="{5C36B1FF-70DF-9B4D-AEB0-C52CF8EDB8FF}"/>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966001" y="608019"/>
            <a:ext cx="6076435" cy="6076435"/>
          </a:xfrm>
          <a:prstGeom prst="rect">
            <a:avLst/>
          </a:prstGeom>
        </p:spPr>
      </p:pic>
      <p:pic>
        <p:nvPicPr>
          <p:cNvPr id="11" name="Graphic 10">
            <a:extLst>
              <a:ext uri="{FF2B5EF4-FFF2-40B4-BE49-F238E27FC236}">
                <a16:creationId xmlns:a16="http://schemas.microsoft.com/office/drawing/2014/main" id="{A1761096-1B13-7A45-8CF8-D71629E7DCA2}"/>
              </a:ext>
            </a:extLst>
          </p:cNvPr>
          <p:cNvPicPr>
            <a:picLocks noChangeAspect="1"/>
          </p:cNvPicPr>
          <p:nvPr userDrawn="1"/>
        </p:nvPicPr>
        <p:blipFill>
          <a:blip r:embed="rId4" cstate="email">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281191" y="1875995"/>
            <a:ext cx="3582053" cy="3106007"/>
          </a:xfrm>
          <a:prstGeom prst="rect">
            <a:avLst/>
          </a:prstGeom>
        </p:spPr>
      </p:pic>
      <p:sp>
        <p:nvSpPr>
          <p:cNvPr id="2" name="Slide Number Placeholder 1">
            <a:extLst>
              <a:ext uri="{FF2B5EF4-FFF2-40B4-BE49-F238E27FC236}">
                <a16:creationId xmlns:a16="http://schemas.microsoft.com/office/drawing/2014/main" id="{E2A39181-3D7A-BEEB-476F-E89690614535}"/>
              </a:ext>
            </a:extLst>
          </p:cNvPr>
          <p:cNvSpPr>
            <a:spLocks noGrp="1"/>
          </p:cNvSpPr>
          <p:nvPr>
            <p:ph type="sldNum" sz="quarter" idx="14"/>
          </p:nvPr>
        </p:nvSpPr>
        <p:spPr/>
        <p:txBody>
          <a:bodyPr/>
          <a:lstStyle/>
          <a:p>
            <a:fld id="{37CAAC7E-E39D-465C-A5AC-7339A68ECE7D}" type="slidenum">
              <a:rPr lang="en-US" smtClean="0"/>
              <a:pPr/>
              <a:t>‹#›</a:t>
            </a:fld>
            <a:endParaRPr lang="en-US" dirty="0"/>
          </a:p>
        </p:txBody>
      </p:sp>
    </p:spTree>
    <p:extLst>
      <p:ext uri="{BB962C8B-B14F-4D97-AF65-F5344CB8AC3E}">
        <p14:creationId xmlns:p14="http://schemas.microsoft.com/office/powerpoint/2010/main" val="7498949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Content with Captio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4D25915-7C75-5546-AE43-1CF51AF8AEAD}"/>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ext Placeholder 10">
            <a:extLst>
              <a:ext uri="{FF2B5EF4-FFF2-40B4-BE49-F238E27FC236}">
                <a16:creationId xmlns:a16="http://schemas.microsoft.com/office/drawing/2014/main" id="{81D67F5F-51A0-6442-B2D7-E2F307902DCA}"/>
              </a:ext>
            </a:extLst>
          </p:cNvPr>
          <p:cNvSpPr>
            <a:spLocks noGrp="1"/>
          </p:cNvSpPr>
          <p:nvPr>
            <p:ph type="body" sz="quarter" idx="13" hasCustomPrompt="1"/>
          </p:nvPr>
        </p:nvSpPr>
        <p:spPr>
          <a:xfrm>
            <a:off x="4476435" y="2968649"/>
            <a:ext cx="6356350" cy="1752600"/>
          </a:xfrm>
        </p:spPr>
        <p:txBody>
          <a:bodyPr>
            <a:normAutofit/>
          </a:bodyPr>
          <a:lstStyle>
            <a:lvl1pPr marL="0" indent="0" algn="r">
              <a:buNone/>
              <a:defRPr sz="6600" b="1" i="0">
                <a:solidFill>
                  <a:srgbClr val="36166D"/>
                </a:solidFill>
                <a:latin typeface="Perpetua" panose="02020502060401020303" pitchFamily="18" charset="77"/>
              </a:defRPr>
            </a:lvl1pPr>
            <a:lvl2pPr marL="457200" indent="0" algn="l">
              <a:buNone/>
              <a:defRPr/>
            </a:lvl2pPr>
            <a:lvl3pPr marL="914400" indent="0" algn="l">
              <a:buNone/>
              <a:defRPr/>
            </a:lvl3pPr>
            <a:lvl4pPr marL="1371600" indent="0" algn="l">
              <a:buNone/>
              <a:defRPr/>
            </a:lvl4pPr>
            <a:lvl5pPr marL="1828800" indent="0" algn="l">
              <a:buNone/>
              <a:defRPr/>
            </a:lvl5pPr>
          </a:lstStyle>
          <a:p>
            <a:pPr lvl="0"/>
            <a:r>
              <a:rPr lang="en-US" dirty="0"/>
              <a:t>Slide Break</a:t>
            </a:r>
          </a:p>
        </p:txBody>
      </p:sp>
      <p:pic>
        <p:nvPicPr>
          <p:cNvPr id="5" name="Picture 4">
            <a:extLst>
              <a:ext uri="{FF2B5EF4-FFF2-40B4-BE49-F238E27FC236}">
                <a16:creationId xmlns:a16="http://schemas.microsoft.com/office/drawing/2014/main" id="{5C36B1FF-70DF-9B4D-AEB0-C52CF8EDB8FF}"/>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611772" y="608019"/>
            <a:ext cx="6076435" cy="6076435"/>
          </a:xfrm>
          <a:prstGeom prst="rect">
            <a:avLst/>
          </a:prstGeom>
        </p:spPr>
      </p:pic>
      <p:pic>
        <p:nvPicPr>
          <p:cNvPr id="22" name="Picture 21">
            <a:extLst>
              <a:ext uri="{FF2B5EF4-FFF2-40B4-BE49-F238E27FC236}">
                <a16:creationId xmlns:a16="http://schemas.microsoft.com/office/drawing/2014/main" id="{2947ED9B-EDD1-2746-8093-13862509EFB2}"/>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rot="20828803" flipH="1" flipV="1">
            <a:off x="4009178" y="4861233"/>
            <a:ext cx="1574608" cy="1506941"/>
          </a:xfrm>
          <a:prstGeom prst="rect">
            <a:avLst/>
          </a:prstGeom>
        </p:spPr>
      </p:pic>
      <p:sp>
        <p:nvSpPr>
          <p:cNvPr id="6" name="Oval 5">
            <a:extLst>
              <a:ext uri="{FF2B5EF4-FFF2-40B4-BE49-F238E27FC236}">
                <a16:creationId xmlns:a16="http://schemas.microsoft.com/office/drawing/2014/main" id="{892311B8-72F1-B64A-B82B-7FD7CA6679CA}"/>
              </a:ext>
            </a:extLst>
          </p:cNvPr>
          <p:cNvSpPr/>
          <p:nvPr userDrawn="1"/>
        </p:nvSpPr>
        <p:spPr>
          <a:xfrm>
            <a:off x="-12828" y="1080705"/>
            <a:ext cx="5029810" cy="502981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Picture Placeholder 3">
            <a:extLst>
              <a:ext uri="{FF2B5EF4-FFF2-40B4-BE49-F238E27FC236}">
                <a16:creationId xmlns:a16="http://schemas.microsoft.com/office/drawing/2014/main" id="{94FF66E4-2A81-7C45-A10C-B266D8E4166D}"/>
              </a:ext>
            </a:extLst>
          </p:cNvPr>
          <p:cNvSpPr>
            <a:spLocks noGrp="1"/>
          </p:cNvSpPr>
          <p:nvPr>
            <p:ph type="pic" sz="quarter" idx="14"/>
          </p:nvPr>
        </p:nvSpPr>
        <p:spPr>
          <a:xfrm>
            <a:off x="0" y="1051677"/>
            <a:ext cx="5029810" cy="5077265"/>
          </a:xfrm>
          <a:prstGeom prst="ellipse">
            <a:avLst/>
          </a:prstGeom>
          <a:solidFill>
            <a:schemeClr val="tx1">
              <a:alpha val="5000"/>
            </a:schemeClr>
          </a:solidFill>
        </p:spPr>
        <p:txBody>
          <a:bodyPr>
            <a:normAutofit/>
          </a:bodyPr>
          <a:lstStyle>
            <a:lvl1pPr marL="0" indent="0">
              <a:buNone/>
              <a:defRPr sz="1400"/>
            </a:lvl1pPr>
          </a:lstStyle>
          <a:p>
            <a:endParaRPr lang="en-US" dirty="0"/>
          </a:p>
        </p:txBody>
      </p:sp>
      <p:sp>
        <p:nvSpPr>
          <p:cNvPr id="2" name="Slide Number Placeholder 1">
            <a:extLst>
              <a:ext uri="{FF2B5EF4-FFF2-40B4-BE49-F238E27FC236}">
                <a16:creationId xmlns:a16="http://schemas.microsoft.com/office/drawing/2014/main" id="{633971D2-100D-F05A-9166-12CCFDDD38D4}"/>
              </a:ext>
            </a:extLst>
          </p:cNvPr>
          <p:cNvSpPr>
            <a:spLocks noGrp="1"/>
          </p:cNvSpPr>
          <p:nvPr>
            <p:ph type="sldNum" sz="quarter" idx="15"/>
          </p:nvPr>
        </p:nvSpPr>
        <p:spPr/>
        <p:txBody>
          <a:bodyPr/>
          <a:lstStyle/>
          <a:p>
            <a:fld id="{37CAAC7E-E39D-465C-A5AC-7339A68ECE7D}" type="slidenum">
              <a:rPr lang="en-US" smtClean="0"/>
              <a:pPr/>
              <a:t>‹#›</a:t>
            </a:fld>
            <a:endParaRPr lang="en-US" dirty="0"/>
          </a:p>
        </p:txBody>
      </p:sp>
    </p:spTree>
    <p:extLst>
      <p:ext uri="{BB962C8B-B14F-4D97-AF65-F5344CB8AC3E}">
        <p14:creationId xmlns:p14="http://schemas.microsoft.com/office/powerpoint/2010/main" val="9594980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Content with Captio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4D25915-7C75-5546-AE43-1CF51AF8AEAD}"/>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ext Placeholder 10">
            <a:extLst>
              <a:ext uri="{FF2B5EF4-FFF2-40B4-BE49-F238E27FC236}">
                <a16:creationId xmlns:a16="http://schemas.microsoft.com/office/drawing/2014/main" id="{81D67F5F-51A0-6442-B2D7-E2F307902DCA}"/>
              </a:ext>
            </a:extLst>
          </p:cNvPr>
          <p:cNvSpPr>
            <a:spLocks noGrp="1"/>
          </p:cNvSpPr>
          <p:nvPr>
            <p:ph type="body" sz="quarter" idx="13" hasCustomPrompt="1"/>
          </p:nvPr>
        </p:nvSpPr>
        <p:spPr>
          <a:xfrm>
            <a:off x="4476435" y="2968649"/>
            <a:ext cx="6356350" cy="1752600"/>
          </a:xfrm>
        </p:spPr>
        <p:txBody>
          <a:bodyPr>
            <a:normAutofit/>
          </a:bodyPr>
          <a:lstStyle>
            <a:lvl1pPr marL="0" indent="0" algn="r">
              <a:buNone/>
              <a:defRPr sz="6600" b="1" i="0">
                <a:solidFill>
                  <a:srgbClr val="36166D"/>
                </a:solidFill>
                <a:latin typeface="Perpetua" panose="02020502060401020303" pitchFamily="18" charset="77"/>
              </a:defRPr>
            </a:lvl1pPr>
            <a:lvl2pPr marL="457200" indent="0" algn="l">
              <a:buNone/>
              <a:defRPr/>
            </a:lvl2pPr>
            <a:lvl3pPr marL="914400" indent="0" algn="l">
              <a:buNone/>
              <a:defRPr/>
            </a:lvl3pPr>
            <a:lvl4pPr marL="1371600" indent="0" algn="l">
              <a:buNone/>
              <a:defRPr/>
            </a:lvl4pPr>
            <a:lvl5pPr marL="1828800" indent="0" algn="l">
              <a:buNone/>
              <a:defRPr/>
            </a:lvl5pPr>
          </a:lstStyle>
          <a:p>
            <a:pPr lvl="0"/>
            <a:r>
              <a:rPr lang="en-US" dirty="0"/>
              <a:t>Slide Break</a:t>
            </a:r>
          </a:p>
        </p:txBody>
      </p:sp>
      <p:pic>
        <p:nvPicPr>
          <p:cNvPr id="8" name="Picture 7">
            <a:extLst>
              <a:ext uri="{FF2B5EF4-FFF2-40B4-BE49-F238E27FC236}">
                <a16:creationId xmlns:a16="http://schemas.microsoft.com/office/drawing/2014/main" id="{97F48568-692B-5549-B0D4-AFD3C3C10B06}"/>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746394" y="420914"/>
            <a:ext cx="610090" cy="6016171"/>
          </a:xfrm>
          <a:prstGeom prst="rect">
            <a:avLst/>
          </a:prstGeom>
        </p:spPr>
      </p:pic>
      <p:pic>
        <p:nvPicPr>
          <p:cNvPr id="22" name="Picture 21">
            <a:extLst>
              <a:ext uri="{FF2B5EF4-FFF2-40B4-BE49-F238E27FC236}">
                <a16:creationId xmlns:a16="http://schemas.microsoft.com/office/drawing/2014/main" id="{2947ED9B-EDD1-2746-8093-13862509EFB2}"/>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rot="20828803" flipH="1" flipV="1">
            <a:off x="1004720" y="4074611"/>
            <a:ext cx="1574608" cy="1506941"/>
          </a:xfrm>
          <a:prstGeom prst="rect">
            <a:avLst/>
          </a:prstGeom>
        </p:spPr>
      </p:pic>
      <p:sp>
        <p:nvSpPr>
          <p:cNvPr id="2" name="Slide Number Placeholder 1">
            <a:extLst>
              <a:ext uri="{FF2B5EF4-FFF2-40B4-BE49-F238E27FC236}">
                <a16:creationId xmlns:a16="http://schemas.microsoft.com/office/drawing/2014/main" id="{D1F967AE-2836-8966-CDF9-23F13313E9A8}"/>
              </a:ext>
            </a:extLst>
          </p:cNvPr>
          <p:cNvSpPr>
            <a:spLocks noGrp="1"/>
          </p:cNvSpPr>
          <p:nvPr>
            <p:ph type="sldNum" sz="quarter" idx="14"/>
          </p:nvPr>
        </p:nvSpPr>
        <p:spPr/>
        <p:txBody>
          <a:bodyPr/>
          <a:lstStyle/>
          <a:p>
            <a:fld id="{37CAAC7E-E39D-465C-A5AC-7339A68ECE7D}" type="slidenum">
              <a:rPr lang="en-US" smtClean="0"/>
              <a:pPr/>
              <a:t>‹#›</a:t>
            </a:fld>
            <a:endParaRPr lang="en-US" dirty="0"/>
          </a:p>
        </p:txBody>
      </p:sp>
    </p:spTree>
    <p:extLst>
      <p:ext uri="{BB962C8B-B14F-4D97-AF65-F5344CB8AC3E}">
        <p14:creationId xmlns:p14="http://schemas.microsoft.com/office/powerpoint/2010/main" val="31294856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75F937-88CD-3543-9D83-EFA25113F4E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9AAF460-D26E-144C-862D-EE570BA8D27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17647BB-147D-EB4E-8B92-43648E9C9EB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4">
            <a:extLst>
              <a:ext uri="{FF2B5EF4-FFF2-40B4-BE49-F238E27FC236}">
                <a16:creationId xmlns:a16="http://schemas.microsoft.com/office/drawing/2014/main" id="{0E2E9AFF-3604-A1D3-850D-16CDA8975A9F}"/>
              </a:ext>
            </a:extLst>
          </p:cNvPr>
          <p:cNvSpPr>
            <a:spLocks noGrp="1"/>
          </p:cNvSpPr>
          <p:nvPr>
            <p:ph type="sldNum" sz="quarter" idx="10"/>
          </p:nvPr>
        </p:nvSpPr>
        <p:spPr/>
        <p:txBody>
          <a:bodyPr/>
          <a:lstStyle/>
          <a:p>
            <a:fld id="{37CAAC7E-E39D-465C-A5AC-7339A68ECE7D}" type="slidenum">
              <a:rPr lang="en-US" smtClean="0"/>
              <a:pPr/>
              <a:t>‹#›</a:t>
            </a:fld>
            <a:endParaRPr lang="en-US" dirty="0"/>
          </a:p>
        </p:txBody>
      </p:sp>
    </p:spTree>
    <p:extLst>
      <p:ext uri="{BB962C8B-B14F-4D97-AF65-F5344CB8AC3E}">
        <p14:creationId xmlns:p14="http://schemas.microsoft.com/office/powerpoint/2010/main" val="874602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21" Type="http://schemas.openxmlformats.org/officeDocument/2006/relationships/image" Target="../media/image4.emf"/><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sv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504C4D9A-1113-0D41-BDE1-0A71F42CA673}"/>
              </a:ext>
            </a:extLst>
          </p:cNvPr>
          <p:cNvPicPr>
            <a:picLocks noChangeAspect="1"/>
          </p:cNvPicPr>
          <p:nvPr userDrawn="1"/>
        </p:nvPicPr>
        <p:blipFill>
          <a:blip r:embed="rId18">
            <a:extLst>
              <a:ext uri="{28A0092B-C50C-407E-A947-70E740481C1C}">
                <a14:useLocalDpi xmlns:a14="http://schemas.microsoft.com/office/drawing/2010/main"/>
              </a:ext>
              <a:ext uri="{96DAC541-7B7A-43D3-8B79-37D633B846F1}">
                <asvg:svgBlip xmlns:asvg="http://schemas.microsoft.com/office/drawing/2016/SVG/main" r:embed="rId19"/>
              </a:ext>
            </a:extLst>
          </a:blip>
          <a:srcRect/>
          <a:stretch/>
        </p:blipFill>
        <p:spPr>
          <a:xfrm>
            <a:off x="0" y="6240463"/>
            <a:ext cx="12191999" cy="609599"/>
          </a:xfrm>
          <a:prstGeom prst="rect">
            <a:avLst/>
          </a:prstGeom>
          <a:gradFill>
            <a:gsLst>
              <a:gs pos="0">
                <a:srgbClr val="6D4489">
                  <a:alpha val="49000"/>
                </a:srgbClr>
              </a:gs>
              <a:gs pos="50000">
                <a:srgbClr val="7030A0">
                  <a:alpha val="0"/>
                </a:srgbClr>
              </a:gs>
              <a:gs pos="100000">
                <a:srgbClr val="7030A0">
                  <a:tint val="23500"/>
                  <a:satMod val="160000"/>
                  <a:alpha val="0"/>
                </a:srgbClr>
              </a:gs>
            </a:gsLst>
            <a:lin ang="0" scaled="1"/>
          </a:gradFill>
        </p:spPr>
      </p:pic>
      <p:sp>
        <p:nvSpPr>
          <p:cNvPr id="2" name="Title Placeholder 1">
            <a:extLst>
              <a:ext uri="{FF2B5EF4-FFF2-40B4-BE49-F238E27FC236}">
                <a16:creationId xmlns:a16="http://schemas.microsoft.com/office/drawing/2014/main" id="{94100D44-DBFB-6940-A4FC-17FCC93803D7}"/>
              </a:ext>
            </a:extLst>
          </p:cNvPr>
          <p:cNvSpPr>
            <a:spLocks noGrp="1"/>
          </p:cNvSpPr>
          <p:nvPr>
            <p:ph type="title"/>
          </p:nvPr>
        </p:nvSpPr>
        <p:spPr>
          <a:xfrm>
            <a:off x="838200" y="365125"/>
            <a:ext cx="10515600" cy="582729"/>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C5F0E85E-BBC2-8544-B7C9-F8D6BDE76388}"/>
              </a:ext>
            </a:extLst>
          </p:cNvPr>
          <p:cNvSpPr>
            <a:spLocks noGrp="1"/>
          </p:cNvSpPr>
          <p:nvPr>
            <p:ph type="body" idx="1"/>
          </p:nvPr>
        </p:nvSpPr>
        <p:spPr>
          <a:xfrm>
            <a:off x="838200" y="1326995"/>
            <a:ext cx="10515600" cy="484996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9" name="Picture 18" descr="A close up of a logo&#10;&#10;Description automatically generated">
            <a:extLst>
              <a:ext uri="{FF2B5EF4-FFF2-40B4-BE49-F238E27FC236}">
                <a16:creationId xmlns:a16="http://schemas.microsoft.com/office/drawing/2014/main" id="{DBD6857B-ED2A-384E-A059-9941655B2574}"/>
              </a:ext>
            </a:extLst>
          </p:cNvPr>
          <p:cNvPicPr>
            <a:picLocks noChangeAspect="1"/>
          </p:cNvPicPr>
          <p:nvPr userDrawn="1"/>
        </p:nvPicPr>
        <p:blipFill>
          <a:blip r:embed="rId20" cstate="email">
            <a:extLst>
              <a:ext uri="{28A0092B-C50C-407E-A947-70E740481C1C}">
                <a14:useLocalDpi xmlns:a14="http://schemas.microsoft.com/office/drawing/2010/main"/>
              </a:ext>
            </a:extLst>
          </a:blip>
          <a:stretch>
            <a:fillRect/>
          </a:stretch>
        </p:blipFill>
        <p:spPr>
          <a:xfrm>
            <a:off x="838200" y="6321287"/>
            <a:ext cx="1495980" cy="431938"/>
          </a:xfrm>
          <a:prstGeom prst="rect">
            <a:avLst/>
          </a:prstGeom>
        </p:spPr>
      </p:pic>
      <p:pic>
        <p:nvPicPr>
          <p:cNvPr id="4" name="Picture 3">
            <a:extLst>
              <a:ext uri="{FF2B5EF4-FFF2-40B4-BE49-F238E27FC236}">
                <a16:creationId xmlns:a16="http://schemas.microsoft.com/office/drawing/2014/main" id="{67F92848-7665-E544-A80D-832A9C332A62}"/>
              </a:ext>
            </a:extLst>
          </p:cNvPr>
          <p:cNvPicPr>
            <a:picLocks noChangeAspect="1"/>
          </p:cNvPicPr>
          <p:nvPr userDrawn="1"/>
        </p:nvPicPr>
        <p:blipFill>
          <a:blip r:embed="rId21" cstate="email">
            <a:extLst>
              <a:ext uri="{28A0092B-C50C-407E-A947-70E740481C1C}">
                <a14:useLocalDpi xmlns:a14="http://schemas.microsoft.com/office/drawing/2010/main"/>
              </a:ext>
            </a:extLst>
          </a:blip>
          <a:stretch>
            <a:fillRect/>
          </a:stretch>
        </p:blipFill>
        <p:spPr>
          <a:xfrm>
            <a:off x="9855200" y="6391004"/>
            <a:ext cx="1498600" cy="330200"/>
          </a:xfrm>
          <a:prstGeom prst="rect">
            <a:avLst/>
          </a:prstGeom>
        </p:spPr>
      </p:pic>
      <p:sp>
        <p:nvSpPr>
          <p:cNvPr id="6" name="Slide Number Placeholder 5">
            <a:extLst>
              <a:ext uri="{FF2B5EF4-FFF2-40B4-BE49-F238E27FC236}">
                <a16:creationId xmlns:a16="http://schemas.microsoft.com/office/drawing/2014/main" id="{61560E2F-34FA-77FF-6DC3-588CA2ADB485}"/>
              </a:ext>
            </a:extLst>
          </p:cNvPr>
          <p:cNvSpPr>
            <a:spLocks noGrp="1"/>
          </p:cNvSpPr>
          <p:nvPr>
            <p:ph type="sldNum" sz="quarter" idx="4"/>
          </p:nvPr>
        </p:nvSpPr>
        <p:spPr>
          <a:xfrm>
            <a:off x="9312348" y="136796"/>
            <a:ext cx="2743200" cy="365125"/>
          </a:xfrm>
          <a:prstGeom prst="rect">
            <a:avLst/>
          </a:prstGeom>
        </p:spPr>
        <p:txBody>
          <a:bodyPr vert="horz" lIns="91440" tIns="45720" rIns="91440" bIns="45720" rtlCol="0" anchor="ctr"/>
          <a:lstStyle>
            <a:lvl1pPr algn="r">
              <a:defRPr sz="1200">
                <a:solidFill>
                  <a:srgbClr val="36166D"/>
                </a:solidFill>
                <a:latin typeface="Arial" panose="020B0604020202020204" pitchFamily="34" charset="0"/>
                <a:cs typeface="Arial" panose="020B0604020202020204" pitchFamily="34" charset="0"/>
              </a:defRPr>
            </a:lvl1pPr>
          </a:lstStyle>
          <a:p>
            <a:fld id="{37CAAC7E-E39D-465C-A5AC-7339A68ECE7D}" type="slidenum">
              <a:rPr lang="en-US" smtClean="0"/>
              <a:pPr/>
              <a:t>‹#›</a:t>
            </a:fld>
            <a:endParaRPr lang="en-US" dirty="0"/>
          </a:p>
        </p:txBody>
      </p:sp>
    </p:spTree>
    <p:extLst>
      <p:ext uri="{BB962C8B-B14F-4D97-AF65-F5344CB8AC3E}">
        <p14:creationId xmlns:p14="http://schemas.microsoft.com/office/powerpoint/2010/main" val="3229418167"/>
      </p:ext>
    </p:extLst>
  </p:cSld>
  <p:clrMap bg1="lt1" tx1="dk1" bg2="lt2" tx2="dk2" accent1="accent1" accent2="accent2" accent3="accent3" accent4="accent4" accent5="accent5" accent6="accent6" hlink="hlink" folHlink="folHlink"/>
  <p:sldLayoutIdLst>
    <p:sldLayoutId id="2147483664" r:id="rId1"/>
    <p:sldLayoutId id="2147483649" r:id="rId2"/>
    <p:sldLayoutId id="2147483650" r:id="rId3"/>
    <p:sldLayoutId id="2147483661" r:id="rId4"/>
    <p:sldLayoutId id="2147483666" r:id="rId5"/>
    <p:sldLayoutId id="2147483663" r:id="rId6"/>
    <p:sldLayoutId id="2147483665" r:id="rId7"/>
    <p:sldLayoutId id="2147483667" r:id="rId8"/>
    <p:sldLayoutId id="2147483652" r:id="rId9"/>
    <p:sldLayoutId id="2147483653" r:id="rId10"/>
    <p:sldLayoutId id="2147483654" r:id="rId11"/>
    <p:sldLayoutId id="2147483655" r:id="rId12"/>
    <p:sldLayoutId id="2147483657" r:id="rId13"/>
    <p:sldLayoutId id="2147483659" r:id="rId14"/>
    <p:sldLayoutId id="2147483660" r:id="rId15"/>
    <p:sldLayoutId id="2147483668" r:id="rId16"/>
  </p:sldLayoutIdLst>
  <p:hf hdr="0" ftr="0" dt="0"/>
  <p:txStyles>
    <p:titleStyle>
      <a:lvl1pPr algn="l" defTabSz="914400" rtl="0" eaLnBrk="1" latinLnBrk="0" hangingPunct="1">
        <a:lnSpc>
          <a:spcPct val="90000"/>
        </a:lnSpc>
        <a:spcBef>
          <a:spcPct val="0"/>
        </a:spcBef>
        <a:buNone/>
        <a:defRPr sz="3200" b="1" i="0" kern="1200">
          <a:solidFill>
            <a:srgbClr val="3E2144"/>
          </a:solidFill>
          <a:latin typeface="Perpetua" panose="02020502060401020303" pitchFamily="18" charset="77"/>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1600" b="1" i="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400" b="0" i="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400" b="0" i="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400" b="0" i="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b="0" i="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31.emf"/></Relationships>
</file>

<file path=ppt/slides/_rels/slide1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33.emf"/></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34.emf"/></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image" Target="../media/image35.emf"/></Relationships>
</file>

<file path=ppt/slides/_rels/slide15.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37.emf"/></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image" Target="../media/image38.emf"/></Relationships>
</file>

<file path=ppt/slides/_rels/slide1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notesSlide" Target="../notesSlides/notesSlide19.xml"/><Relationship Id="rId1" Type="http://schemas.openxmlformats.org/officeDocument/2006/relationships/slideLayout" Target="../slideLayouts/slideLayout3.xml"/><Relationship Id="rId4" Type="http://schemas.openxmlformats.org/officeDocument/2006/relationships/image" Target="../media/image40.emf"/></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hyperlink" Target="https://twitter.com/ceteraIM" TargetMode="External"/><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hyperlink" Target="https://twitter.com/ceteraIM" TargetMode="External"/><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3.xml"/><Relationship Id="rId1" Type="http://schemas.openxmlformats.org/officeDocument/2006/relationships/slideLayout" Target="../slideLayouts/slideLayout16.xml"/><Relationship Id="rId4" Type="http://schemas.openxmlformats.org/officeDocument/2006/relationships/image" Target="../media/image24.emf"/></Relationships>
</file>

<file path=ppt/slides/_rels/slide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28.emf"/></Relationships>
</file>

<file path=ppt/slides/_rels/slide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F889C3-1D1B-BC4D-9008-24162BFA3BEB}"/>
              </a:ext>
            </a:extLst>
          </p:cNvPr>
          <p:cNvSpPr>
            <a:spLocks noGrp="1"/>
          </p:cNvSpPr>
          <p:nvPr>
            <p:ph type="title"/>
          </p:nvPr>
        </p:nvSpPr>
        <p:spPr>
          <a:xfrm>
            <a:off x="672138" y="1652530"/>
            <a:ext cx="8883342" cy="1258966"/>
          </a:xfrm>
        </p:spPr>
        <p:txBody>
          <a:bodyPr/>
          <a:lstStyle/>
          <a:p>
            <a:r>
              <a:rPr lang="en-US" sz="4800" dirty="0"/>
              <a:t>2023 Second Quarter Outlook</a:t>
            </a:r>
          </a:p>
        </p:txBody>
      </p:sp>
      <p:sp>
        <p:nvSpPr>
          <p:cNvPr id="7" name="Text Placeholder 6">
            <a:extLst>
              <a:ext uri="{FF2B5EF4-FFF2-40B4-BE49-F238E27FC236}">
                <a16:creationId xmlns:a16="http://schemas.microsoft.com/office/drawing/2014/main" id="{2C4D2616-3578-4EFD-8B91-C797D14FD141}"/>
              </a:ext>
            </a:extLst>
          </p:cNvPr>
          <p:cNvSpPr>
            <a:spLocks noGrp="1"/>
          </p:cNvSpPr>
          <p:nvPr>
            <p:ph type="body" sz="quarter" idx="10"/>
          </p:nvPr>
        </p:nvSpPr>
        <p:spPr>
          <a:xfrm>
            <a:off x="772937" y="2599982"/>
            <a:ext cx="7980332" cy="1016104"/>
          </a:xfrm>
        </p:spPr>
        <p:txBody>
          <a:bodyPr>
            <a:normAutofit lnSpcReduction="10000"/>
          </a:bodyPr>
          <a:lstStyle/>
          <a:p>
            <a:r>
              <a:rPr lang="en-US" sz="3200" i="1" dirty="0"/>
              <a:t>Preparing to Land</a:t>
            </a:r>
          </a:p>
          <a:p>
            <a:r>
              <a:rPr lang="en-US" sz="3200" i="1" dirty="0"/>
              <a:t>&lt;Enter Date&gt;</a:t>
            </a:r>
          </a:p>
        </p:txBody>
      </p:sp>
      <p:sp>
        <p:nvSpPr>
          <p:cNvPr id="3" name="TextBox 2">
            <a:extLst>
              <a:ext uri="{FF2B5EF4-FFF2-40B4-BE49-F238E27FC236}">
                <a16:creationId xmlns:a16="http://schemas.microsoft.com/office/drawing/2014/main" id="{D0182AB5-7879-15D3-D47C-E42FA868FF64}"/>
              </a:ext>
            </a:extLst>
          </p:cNvPr>
          <p:cNvSpPr txBox="1"/>
          <p:nvPr/>
        </p:nvSpPr>
        <p:spPr>
          <a:xfrm>
            <a:off x="772937" y="3757625"/>
            <a:ext cx="7094381" cy="1169551"/>
          </a:xfrm>
          <a:prstGeom prst="rect">
            <a:avLst/>
          </a:prstGeom>
          <a:noFill/>
        </p:spPr>
        <p:txBody>
          <a:bodyPr wrap="square" rtlCol="0">
            <a:spAutoFit/>
          </a:bodyPr>
          <a:lstStyle/>
          <a:p>
            <a:r>
              <a:rPr lang="en-US" sz="1400" spc="300" dirty="0">
                <a:latin typeface="Arial" panose="020B0604020202020204" pitchFamily="34" charset="0"/>
                <a:ea typeface="Roboto" panose="02000000000000000000" pitchFamily="2" charset="0"/>
                <a:cs typeface="Arial" panose="020B0604020202020204" pitchFamily="34" charset="0"/>
              </a:rPr>
              <a:t>--Rep Name</a:t>
            </a:r>
          </a:p>
          <a:p>
            <a:r>
              <a:rPr lang="en-US" sz="1400" spc="300" dirty="0">
                <a:latin typeface="Arial" panose="020B0604020202020204" pitchFamily="34" charset="0"/>
                <a:ea typeface="Roboto" panose="02000000000000000000" pitchFamily="2" charset="0"/>
                <a:cs typeface="Arial" panose="020B0604020202020204" pitchFamily="34" charset="0"/>
              </a:rPr>
              <a:t>--Firm-Approved Title</a:t>
            </a:r>
          </a:p>
          <a:p>
            <a:r>
              <a:rPr lang="en-US" sz="1400" spc="300" dirty="0">
                <a:latin typeface="Arial" panose="020B0604020202020204" pitchFamily="34" charset="0"/>
                <a:ea typeface="Roboto" panose="02000000000000000000" pitchFamily="2" charset="0"/>
                <a:cs typeface="Arial" panose="020B0604020202020204" pitchFamily="34" charset="0"/>
              </a:rPr>
              <a:t>--Registered Branch Address</a:t>
            </a:r>
          </a:p>
          <a:p>
            <a:r>
              <a:rPr lang="en-US" sz="1400" spc="300" dirty="0">
                <a:latin typeface="Arial" panose="020B0604020202020204" pitchFamily="34" charset="0"/>
                <a:ea typeface="Roboto" panose="02000000000000000000" pitchFamily="2" charset="0"/>
                <a:cs typeface="Arial" panose="020B0604020202020204" pitchFamily="34" charset="0"/>
              </a:rPr>
              <a:t>--Approved Email and/or Registered Phone</a:t>
            </a:r>
          </a:p>
          <a:p>
            <a:r>
              <a:rPr lang="en-US" sz="1400" spc="300" dirty="0">
                <a:latin typeface="Arial" panose="020B0604020202020204" pitchFamily="34" charset="0"/>
                <a:ea typeface="Roboto" panose="02000000000000000000" pitchFamily="2" charset="0"/>
                <a:cs typeface="Arial" panose="020B0604020202020204" pitchFamily="34" charset="0"/>
              </a:rPr>
              <a:t>--Securities Disclosure </a:t>
            </a:r>
          </a:p>
        </p:txBody>
      </p:sp>
      <p:sp>
        <p:nvSpPr>
          <p:cNvPr id="6" name="TextBox 5">
            <a:extLst>
              <a:ext uri="{FF2B5EF4-FFF2-40B4-BE49-F238E27FC236}">
                <a16:creationId xmlns:a16="http://schemas.microsoft.com/office/drawing/2014/main" id="{B4FF5DBC-FA43-4B4E-D83D-3A8B2828F516}"/>
              </a:ext>
            </a:extLst>
          </p:cNvPr>
          <p:cNvSpPr txBox="1"/>
          <p:nvPr/>
        </p:nvSpPr>
        <p:spPr>
          <a:xfrm>
            <a:off x="3445914" y="5303579"/>
            <a:ext cx="2300130" cy="738664"/>
          </a:xfrm>
          <a:prstGeom prst="rect">
            <a:avLst/>
          </a:prstGeom>
          <a:noFill/>
          <a:ln w="12700">
            <a:solidFill>
              <a:srgbClr val="FF0000"/>
            </a:solidFill>
          </a:ln>
        </p:spPr>
        <p:txBody>
          <a:bodyPr wrap="square" rtlCol="0">
            <a:spAutoFit/>
          </a:bodyPr>
          <a:lstStyle/>
          <a:p>
            <a:r>
              <a:rPr lang="en-US" sz="1400" dirty="0">
                <a:latin typeface="Arial" panose="020B0604020202020204" pitchFamily="34" charset="0"/>
                <a:ea typeface="Roboto" panose="02000000000000000000" pitchFamily="2" charset="0"/>
                <a:cs typeface="Arial" panose="020B0604020202020204" pitchFamily="34" charset="0"/>
              </a:rPr>
              <a:t>Enter all information above and submit to Ad Review for final approval</a:t>
            </a:r>
          </a:p>
        </p:txBody>
      </p:sp>
    </p:spTree>
    <p:extLst>
      <p:ext uri="{BB962C8B-B14F-4D97-AF65-F5344CB8AC3E}">
        <p14:creationId xmlns:p14="http://schemas.microsoft.com/office/powerpoint/2010/main" val="15475161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7DD5DA-2433-6E87-5CD8-EE6B1BB962D0}"/>
              </a:ext>
            </a:extLst>
          </p:cNvPr>
          <p:cNvSpPr>
            <a:spLocks noGrp="1"/>
          </p:cNvSpPr>
          <p:nvPr>
            <p:ph type="title"/>
          </p:nvPr>
        </p:nvSpPr>
        <p:spPr/>
        <p:txBody>
          <a:bodyPr/>
          <a:lstStyle/>
          <a:p>
            <a:r>
              <a:rPr lang="en-US" dirty="0"/>
              <a:t>The tide goes out</a:t>
            </a:r>
          </a:p>
        </p:txBody>
      </p:sp>
      <p:sp>
        <p:nvSpPr>
          <p:cNvPr id="4" name="Slide Number Placeholder 3">
            <a:extLst>
              <a:ext uri="{FF2B5EF4-FFF2-40B4-BE49-F238E27FC236}">
                <a16:creationId xmlns:a16="http://schemas.microsoft.com/office/drawing/2014/main" id="{EE2EBFCC-355D-5D7B-0B14-3C72A0C2896B}"/>
              </a:ext>
            </a:extLst>
          </p:cNvPr>
          <p:cNvSpPr>
            <a:spLocks noGrp="1"/>
          </p:cNvSpPr>
          <p:nvPr>
            <p:ph type="sldNum" sz="quarter" idx="10"/>
          </p:nvPr>
        </p:nvSpPr>
        <p:spPr/>
        <p:txBody>
          <a:bodyPr/>
          <a:lstStyle/>
          <a:p>
            <a:fld id="{37CAAC7E-E39D-465C-A5AC-7339A68ECE7D}" type="slidenum">
              <a:rPr lang="en-US" smtClean="0"/>
              <a:pPr/>
              <a:t>10</a:t>
            </a:fld>
            <a:endParaRPr lang="en-US" dirty="0"/>
          </a:p>
        </p:txBody>
      </p:sp>
      <p:graphicFrame>
        <p:nvGraphicFramePr>
          <p:cNvPr id="3" name="Object 2">
            <a:extLst>
              <a:ext uri="{FF2B5EF4-FFF2-40B4-BE49-F238E27FC236}">
                <a16:creationId xmlns:a16="http://schemas.microsoft.com/office/drawing/2014/main" id="{9CA7B463-CC0B-ABA4-56FD-D29ABDCCB967}"/>
              </a:ext>
            </a:extLst>
          </p:cNvPr>
          <p:cNvGraphicFramePr>
            <a:graphicFrameLocks noChangeAspect="1"/>
          </p:cNvGraphicFramePr>
          <p:nvPr>
            <p:extLst>
              <p:ext uri="{D42A27DB-BD31-4B8C-83A1-F6EECF244321}">
                <p14:modId xmlns:p14="http://schemas.microsoft.com/office/powerpoint/2010/main" val="2986652224"/>
              </p:ext>
            </p:extLst>
          </p:nvPr>
        </p:nvGraphicFramePr>
        <p:xfrm>
          <a:off x="2032000" y="858464"/>
          <a:ext cx="8128000" cy="5354637"/>
        </p:xfrm>
        <a:graphic>
          <a:graphicData uri="http://schemas.openxmlformats.org/presentationml/2006/ole">
            <mc:AlternateContent xmlns:mc="http://schemas.openxmlformats.org/markup-compatibility/2006">
              <mc:Choice xmlns:v="urn:schemas-microsoft-com:vml" Requires="v">
                <p:oleObj name="ActiveGraph" r:id="rId3" imgW="8067844" imgH="5324314" progId="FDSCHART.FDSChartCtrlUnicode.1">
                  <p:embed/>
                </p:oleObj>
              </mc:Choice>
              <mc:Fallback>
                <p:oleObj name="ActiveGraph" r:id="rId3" imgW="8067844" imgH="5324314" progId="FDSCHART.FDSChartCtrlUnicode.1">
                  <p:embed/>
                  <p:pic>
                    <p:nvPicPr>
                      <p:cNvPr id="3" name="Object 2">
                        <a:extLst>
                          <a:ext uri="{FF2B5EF4-FFF2-40B4-BE49-F238E27FC236}">
                            <a16:creationId xmlns:a16="http://schemas.microsoft.com/office/drawing/2014/main" id="{9CA7B463-CC0B-ABA4-56FD-D29ABDCCB967}"/>
                          </a:ext>
                        </a:extLst>
                      </p:cNvPr>
                      <p:cNvPicPr/>
                      <p:nvPr/>
                    </p:nvPicPr>
                    <p:blipFill>
                      <a:blip r:embed="rId4"/>
                      <a:stretch>
                        <a:fillRect/>
                      </a:stretch>
                    </p:blipFill>
                    <p:spPr>
                      <a:xfrm>
                        <a:off x="2032000" y="858464"/>
                        <a:ext cx="8128000" cy="5354637"/>
                      </a:xfrm>
                      <a:prstGeom prst="rect">
                        <a:avLst/>
                      </a:prstGeom>
                    </p:spPr>
                  </p:pic>
                </p:oleObj>
              </mc:Fallback>
            </mc:AlternateContent>
          </a:graphicData>
        </a:graphic>
      </p:graphicFrame>
    </p:spTree>
    <p:extLst>
      <p:ext uri="{BB962C8B-B14F-4D97-AF65-F5344CB8AC3E}">
        <p14:creationId xmlns:p14="http://schemas.microsoft.com/office/powerpoint/2010/main" val="38496921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03B9A2-5C89-404E-A727-A447736FBFC0}"/>
              </a:ext>
            </a:extLst>
          </p:cNvPr>
          <p:cNvSpPr>
            <a:spLocks noGrp="1"/>
          </p:cNvSpPr>
          <p:nvPr>
            <p:ph type="title"/>
          </p:nvPr>
        </p:nvSpPr>
        <p:spPr/>
        <p:txBody>
          <a:bodyPr/>
          <a:lstStyle/>
          <a:p>
            <a:r>
              <a:rPr lang="en-US" dirty="0"/>
              <a:t>2023 Recession Not Guaranteed</a:t>
            </a:r>
          </a:p>
        </p:txBody>
      </p:sp>
      <p:sp>
        <p:nvSpPr>
          <p:cNvPr id="6" name="TextBox 5">
            <a:extLst>
              <a:ext uri="{FF2B5EF4-FFF2-40B4-BE49-F238E27FC236}">
                <a16:creationId xmlns:a16="http://schemas.microsoft.com/office/drawing/2014/main" id="{556D1EBD-318A-81BF-1D2B-7318A9DBCCA2}"/>
              </a:ext>
            </a:extLst>
          </p:cNvPr>
          <p:cNvSpPr txBox="1"/>
          <p:nvPr/>
        </p:nvSpPr>
        <p:spPr>
          <a:xfrm>
            <a:off x="302493" y="5857243"/>
            <a:ext cx="4513768" cy="276999"/>
          </a:xfrm>
          <a:prstGeom prst="rect">
            <a:avLst/>
          </a:prstGeom>
          <a:noFill/>
        </p:spPr>
        <p:txBody>
          <a:bodyPr wrap="square" rtlCol="0">
            <a:spAutoFit/>
          </a:bodyPr>
          <a:lstStyle/>
          <a:p>
            <a:pPr marL="171450" indent="-171450">
              <a:buFont typeface="Arial" panose="020B0604020202020204" pitchFamily="34" charset="0"/>
              <a:buChar char="•"/>
            </a:pPr>
            <a:r>
              <a:rPr lang="en-US" sz="1200" dirty="0"/>
              <a:t>Source: Atlanta Fed; Data as of 3/16/2023 </a:t>
            </a:r>
          </a:p>
        </p:txBody>
      </p:sp>
      <p:pic>
        <p:nvPicPr>
          <p:cNvPr id="5" name="Picture 4">
            <a:extLst>
              <a:ext uri="{FF2B5EF4-FFF2-40B4-BE49-F238E27FC236}">
                <a16:creationId xmlns:a16="http://schemas.microsoft.com/office/drawing/2014/main" id="{647470D1-B40C-2BF4-12B0-D39C3EE6CDCB}"/>
              </a:ext>
            </a:extLst>
          </p:cNvPr>
          <p:cNvPicPr>
            <a:picLocks noChangeAspect="1"/>
          </p:cNvPicPr>
          <p:nvPr/>
        </p:nvPicPr>
        <p:blipFill>
          <a:blip r:embed="rId3"/>
          <a:stretch>
            <a:fillRect/>
          </a:stretch>
        </p:blipFill>
        <p:spPr>
          <a:xfrm>
            <a:off x="2985653" y="1052181"/>
            <a:ext cx="6220693" cy="4753638"/>
          </a:xfrm>
          <a:prstGeom prst="rect">
            <a:avLst/>
          </a:prstGeom>
        </p:spPr>
      </p:pic>
    </p:spTree>
    <p:extLst>
      <p:ext uri="{BB962C8B-B14F-4D97-AF65-F5344CB8AC3E}">
        <p14:creationId xmlns:p14="http://schemas.microsoft.com/office/powerpoint/2010/main" val="36828048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5EA6CA-99C0-9E53-D33D-974E0BA337C4}"/>
              </a:ext>
            </a:extLst>
          </p:cNvPr>
          <p:cNvSpPr>
            <a:spLocks noGrp="1"/>
          </p:cNvSpPr>
          <p:nvPr>
            <p:ph type="title"/>
          </p:nvPr>
        </p:nvSpPr>
        <p:spPr/>
        <p:txBody>
          <a:bodyPr/>
          <a:lstStyle/>
          <a:p>
            <a:r>
              <a:rPr lang="en-US" dirty="0"/>
              <a:t>Hard Landing</a:t>
            </a:r>
          </a:p>
        </p:txBody>
      </p:sp>
      <p:sp>
        <p:nvSpPr>
          <p:cNvPr id="4" name="Slide Number Placeholder 3">
            <a:extLst>
              <a:ext uri="{FF2B5EF4-FFF2-40B4-BE49-F238E27FC236}">
                <a16:creationId xmlns:a16="http://schemas.microsoft.com/office/drawing/2014/main" id="{4099421E-047A-6249-C33A-F684FD1EFAD2}"/>
              </a:ext>
            </a:extLst>
          </p:cNvPr>
          <p:cNvSpPr>
            <a:spLocks noGrp="1"/>
          </p:cNvSpPr>
          <p:nvPr>
            <p:ph type="sldNum" sz="quarter" idx="10"/>
          </p:nvPr>
        </p:nvSpPr>
        <p:spPr/>
        <p:txBody>
          <a:bodyPr/>
          <a:lstStyle/>
          <a:p>
            <a:fld id="{37CAAC7E-E39D-465C-A5AC-7339A68ECE7D}" type="slidenum">
              <a:rPr lang="en-US" smtClean="0"/>
              <a:pPr/>
              <a:t>12</a:t>
            </a:fld>
            <a:endParaRPr lang="en-US" dirty="0"/>
          </a:p>
        </p:txBody>
      </p:sp>
      <p:graphicFrame>
        <p:nvGraphicFramePr>
          <p:cNvPr id="6" name="Object 5">
            <a:extLst>
              <a:ext uri="{FF2B5EF4-FFF2-40B4-BE49-F238E27FC236}">
                <a16:creationId xmlns:a16="http://schemas.microsoft.com/office/drawing/2014/main" id="{71A77948-C93E-7733-B065-D0EFB6D8200E}"/>
              </a:ext>
            </a:extLst>
          </p:cNvPr>
          <p:cNvGraphicFramePr>
            <a:graphicFrameLocks noChangeAspect="1"/>
          </p:cNvGraphicFramePr>
          <p:nvPr>
            <p:extLst>
              <p:ext uri="{D42A27DB-BD31-4B8C-83A1-F6EECF244321}">
                <p14:modId xmlns:p14="http://schemas.microsoft.com/office/powerpoint/2010/main" val="1645073250"/>
              </p:ext>
            </p:extLst>
          </p:nvPr>
        </p:nvGraphicFramePr>
        <p:xfrm>
          <a:off x="2032000" y="917039"/>
          <a:ext cx="7875793" cy="5188486"/>
        </p:xfrm>
        <a:graphic>
          <a:graphicData uri="http://schemas.openxmlformats.org/presentationml/2006/ole">
            <mc:AlternateContent xmlns:mc="http://schemas.openxmlformats.org/markup-compatibility/2006">
              <mc:Choice xmlns:v="urn:schemas-microsoft-com:vml" Requires="v">
                <p:oleObj name="ActiveGraph" r:id="rId3" imgW="7820049" imgH="5162470" progId="FDSCHART.FDSChartCtrlUnicode.1">
                  <p:embed/>
                </p:oleObj>
              </mc:Choice>
              <mc:Fallback>
                <p:oleObj name="ActiveGraph" r:id="rId3" imgW="7820049" imgH="5162470" progId="FDSCHART.FDSChartCtrlUnicode.1">
                  <p:embed/>
                  <p:pic>
                    <p:nvPicPr>
                      <p:cNvPr id="6" name="Object 5">
                        <a:extLst>
                          <a:ext uri="{FF2B5EF4-FFF2-40B4-BE49-F238E27FC236}">
                            <a16:creationId xmlns:a16="http://schemas.microsoft.com/office/drawing/2014/main" id="{71A77948-C93E-7733-B065-D0EFB6D8200E}"/>
                          </a:ext>
                        </a:extLst>
                      </p:cNvPr>
                      <p:cNvPicPr/>
                      <p:nvPr/>
                    </p:nvPicPr>
                    <p:blipFill>
                      <a:blip r:embed="rId4"/>
                      <a:stretch>
                        <a:fillRect/>
                      </a:stretch>
                    </p:blipFill>
                    <p:spPr>
                      <a:xfrm>
                        <a:off x="2032000" y="917039"/>
                        <a:ext cx="7875793" cy="5188486"/>
                      </a:xfrm>
                      <a:prstGeom prst="rect">
                        <a:avLst/>
                      </a:prstGeom>
                    </p:spPr>
                  </p:pic>
                </p:oleObj>
              </mc:Fallback>
            </mc:AlternateContent>
          </a:graphicData>
        </a:graphic>
      </p:graphicFrame>
    </p:spTree>
    <p:extLst>
      <p:ext uri="{BB962C8B-B14F-4D97-AF65-F5344CB8AC3E}">
        <p14:creationId xmlns:p14="http://schemas.microsoft.com/office/powerpoint/2010/main" val="39854226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03B9A2-5C89-404E-A727-A447736FBFC0}"/>
              </a:ext>
            </a:extLst>
          </p:cNvPr>
          <p:cNvSpPr>
            <a:spLocks noGrp="1"/>
          </p:cNvSpPr>
          <p:nvPr>
            <p:ph type="title"/>
          </p:nvPr>
        </p:nvSpPr>
        <p:spPr>
          <a:xfrm>
            <a:off x="838200" y="335308"/>
            <a:ext cx="10515600" cy="582729"/>
          </a:xfrm>
        </p:spPr>
        <p:txBody>
          <a:bodyPr/>
          <a:lstStyle/>
          <a:p>
            <a:r>
              <a:rPr lang="en-US" dirty="0"/>
              <a:t>Soft Landing</a:t>
            </a:r>
          </a:p>
        </p:txBody>
      </p:sp>
      <p:graphicFrame>
        <p:nvGraphicFramePr>
          <p:cNvPr id="5" name="Object 4">
            <a:extLst>
              <a:ext uri="{FF2B5EF4-FFF2-40B4-BE49-F238E27FC236}">
                <a16:creationId xmlns:a16="http://schemas.microsoft.com/office/drawing/2014/main" id="{512F8108-B653-1FF4-CE01-AEC9E773A755}"/>
              </a:ext>
            </a:extLst>
          </p:cNvPr>
          <p:cNvGraphicFramePr>
            <a:graphicFrameLocks noChangeAspect="1"/>
          </p:cNvGraphicFramePr>
          <p:nvPr>
            <p:extLst>
              <p:ext uri="{D42A27DB-BD31-4B8C-83A1-F6EECF244321}">
                <p14:modId xmlns:p14="http://schemas.microsoft.com/office/powerpoint/2010/main" val="2727209309"/>
              </p:ext>
            </p:extLst>
          </p:nvPr>
        </p:nvGraphicFramePr>
        <p:xfrm>
          <a:off x="1935181" y="878643"/>
          <a:ext cx="8128000" cy="5354637"/>
        </p:xfrm>
        <a:graphic>
          <a:graphicData uri="http://schemas.openxmlformats.org/presentationml/2006/ole">
            <mc:AlternateContent xmlns:mc="http://schemas.openxmlformats.org/markup-compatibility/2006">
              <mc:Choice xmlns:v="urn:schemas-microsoft-com:vml" Requires="v">
                <p:oleObj name="ActiveGraph" r:id="rId3" imgW="8067844" imgH="5305393" progId="FDSCHART.FDSChartCtrlUnicode.1">
                  <p:embed/>
                </p:oleObj>
              </mc:Choice>
              <mc:Fallback>
                <p:oleObj name="ActiveGraph" r:id="rId3" imgW="8067844" imgH="5305393" progId="FDSCHART.FDSChartCtrlUnicode.1">
                  <p:embed/>
                  <p:pic>
                    <p:nvPicPr>
                      <p:cNvPr id="5" name="Object 4">
                        <a:extLst>
                          <a:ext uri="{FF2B5EF4-FFF2-40B4-BE49-F238E27FC236}">
                            <a16:creationId xmlns:a16="http://schemas.microsoft.com/office/drawing/2014/main" id="{512F8108-B653-1FF4-CE01-AEC9E773A755}"/>
                          </a:ext>
                        </a:extLst>
                      </p:cNvPr>
                      <p:cNvPicPr/>
                      <p:nvPr/>
                    </p:nvPicPr>
                    <p:blipFill>
                      <a:blip r:embed="rId4"/>
                      <a:stretch>
                        <a:fillRect/>
                      </a:stretch>
                    </p:blipFill>
                    <p:spPr>
                      <a:xfrm>
                        <a:off x="1935181" y="878643"/>
                        <a:ext cx="8128000" cy="5354637"/>
                      </a:xfrm>
                      <a:prstGeom prst="rect">
                        <a:avLst/>
                      </a:prstGeom>
                    </p:spPr>
                  </p:pic>
                </p:oleObj>
              </mc:Fallback>
            </mc:AlternateContent>
          </a:graphicData>
        </a:graphic>
      </p:graphicFrame>
    </p:spTree>
    <p:extLst>
      <p:ext uri="{BB962C8B-B14F-4D97-AF65-F5344CB8AC3E}">
        <p14:creationId xmlns:p14="http://schemas.microsoft.com/office/powerpoint/2010/main" val="34367944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03B9A2-5C89-404E-A727-A447736FBFC0}"/>
              </a:ext>
            </a:extLst>
          </p:cNvPr>
          <p:cNvSpPr>
            <a:spLocks noGrp="1"/>
          </p:cNvSpPr>
          <p:nvPr>
            <p:ph type="title"/>
          </p:nvPr>
        </p:nvSpPr>
        <p:spPr>
          <a:xfrm>
            <a:off x="838200" y="335308"/>
            <a:ext cx="10515600" cy="582729"/>
          </a:xfrm>
        </p:spPr>
        <p:txBody>
          <a:bodyPr/>
          <a:lstStyle/>
          <a:p>
            <a:r>
              <a:rPr lang="en-US" dirty="0"/>
              <a:t>No Landing – Rolling Recession</a:t>
            </a:r>
          </a:p>
        </p:txBody>
      </p:sp>
      <p:graphicFrame>
        <p:nvGraphicFramePr>
          <p:cNvPr id="3" name="Object 2">
            <a:extLst>
              <a:ext uri="{FF2B5EF4-FFF2-40B4-BE49-F238E27FC236}">
                <a16:creationId xmlns:a16="http://schemas.microsoft.com/office/drawing/2014/main" id="{E05B5BBE-1130-0C9D-275F-D19C08D2872D}"/>
              </a:ext>
            </a:extLst>
          </p:cNvPr>
          <p:cNvGraphicFramePr>
            <a:graphicFrameLocks noChangeAspect="1"/>
          </p:cNvGraphicFramePr>
          <p:nvPr>
            <p:extLst>
              <p:ext uri="{D42A27DB-BD31-4B8C-83A1-F6EECF244321}">
                <p14:modId xmlns:p14="http://schemas.microsoft.com/office/powerpoint/2010/main" val="3434836781"/>
              </p:ext>
            </p:extLst>
          </p:nvPr>
        </p:nvGraphicFramePr>
        <p:xfrm>
          <a:off x="1795331" y="918037"/>
          <a:ext cx="7983369" cy="5239086"/>
        </p:xfrm>
        <a:graphic>
          <a:graphicData uri="http://schemas.openxmlformats.org/presentationml/2006/ole">
            <mc:AlternateContent xmlns:mc="http://schemas.openxmlformats.org/markup-compatibility/2006">
              <mc:Choice xmlns:v="urn:schemas-microsoft-com:vml" Requires="v">
                <p:oleObj name="ActiveGraph" r:id="rId3" imgW="7934494" imgH="5200650" progId="FDSCHART.FDSChartCtrlUnicode.1">
                  <p:embed/>
                </p:oleObj>
              </mc:Choice>
              <mc:Fallback>
                <p:oleObj name="ActiveGraph" r:id="rId3" imgW="7934494" imgH="5200650" progId="FDSCHART.FDSChartCtrlUnicode.1">
                  <p:embed/>
                  <p:pic>
                    <p:nvPicPr>
                      <p:cNvPr id="3" name="Object 2">
                        <a:extLst>
                          <a:ext uri="{FF2B5EF4-FFF2-40B4-BE49-F238E27FC236}">
                            <a16:creationId xmlns:a16="http://schemas.microsoft.com/office/drawing/2014/main" id="{E05B5BBE-1130-0C9D-275F-D19C08D2872D}"/>
                          </a:ext>
                        </a:extLst>
                      </p:cNvPr>
                      <p:cNvPicPr/>
                      <p:nvPr/>
                    </p:nvPicPr>
                    <p:blipFill>
                      <a:blip r:embed="rId4"/>
                      <a:stretch>
                        <a:fillRect/>
                      </a:stretch>
                    </p:blipFill>
                    <p:spPr>
                      <a:xfrm>
                        <a:off x="1795331" y="918037"/>
                        <a:ext cx="7983369" cy="5239086"/>
                      </a:xfrm>
                      <a:prstGeom prst="rect">
                        <a:avLst/>
                      </a:prstGeom>
                    </p:spPr>
                  </p:pic>
                </p:oleObj>
              </mc:Fallback>
            </mc:AlternateContent>
          </a:graphicData>
        </a:graphic>
      </p:graphicFrame>
    </p:spTree>
    <p:extLst>
      <p:ext uri="{BB962C8B-B14F-4D97-AF65-F5344CB8AC3E}">
        <p14:creationId xmlns:p14="http://schemas.microsoft.com/office/powerpoint/2010/main" val="5667473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665DBBEF-238B-476B-96AB-8AAC3224ECE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5103B9A2-5C89-404E-A727-A447736FBFC0}"/>
              </a:ext>
            </a:extLst>
          </p:cNvPr>
          <p:cNvSpPr>
            <a:spLocks noGrp="1"/>
          </p:cNvSpPr>
          <p:nvPr>
            <p:ph type="title"/>
          </p:nvPr>
        </p:nvSpPr>
        <p:spPr>
          <a:xfrm>
            <a:off x="638882" y="639193"/>
            <a:ext cx="3789280" cy="3573516"/>
          </a:xfrm>
        </p:spPr>
        <p:txBody>
          <a:bodyPr vert="horz" lIns="91440" tIns="45720" rIns="91440" bIns="45720" rtlCol="0" anchor="b">
            <a:normAutofit/>
          </a:bodyPr>
          <a:lstStyle/>
          <a:p>
            <a:r>
              <a:rPr lang="en-US" sz="5000" kern="1200" dirty="0">
                <a:solidFill>
                  <a:srgbClr val="002060"/>
                </a:solidFill>
                <a:latin typeface="Perpetua" panose="02020502060401020303" pitchFamily="18" charset="0"/>
                <a:cs typeface="+mj-cs"/>
              </a:rPr>
              <a:t>Uncertainty</a:t>
            </a:r>
          </a:p>
        </p:txBody>
      </p:sp>
      <p:sp>
        <p:nvSpPr>
          <p:cNvPr id="1033" name="sketch line">
            <a:extLst>
              <a:ext uri="{FF2B5EF4-FFF2-40B4-BE49-F238E27FC236}">
                <a16:creationId xmlns:a16="http://schemas.microsoft.com/office/drawing/2014/main" id="{3FCFB1DE-0B7E-48CC-BA90-B2AB0889F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4409267"/>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26" name="Picture 2" descr="Free Man Flying on Parachute Near Green Trees Stock Photo">
            <a:extLst>
              <a:ext uri="{FF2B5EF4-FFF2-40B4-BE49-F238E27FC236}">
                <a16:creationId xmlns:a16="http://schemas.microsoft.com/office/drawing/2014/main" id="{F9CA01F9-A73A-7B84-EF3D-F3490F88933E}"/>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654296" y="646675"/>
            <a:ext cx="7214616" cy="55372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167223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03B9A2-5C89-404E-A727-A447736FBFC0}"/>
              </a:ext>
            </a:extLst>
          </p:cNvPr>
          <p:cNvSpPr>
            <a:spLocks noGrp="1"/>
          </p:cNvSpPr>
          <p:nvPr>
            <p:ph type="title"/>
          </p:nvPr>
        </p:nvSpPr>
        <p:spPr>
          <a:xfrm>
            <a:off x="650911" y="365125"/>
            <a:ext cx="10515600" cy="582729"/>
          </a:xfrm>
        </p:spPr>
        <p:txBody>
          <a:bodyPr/>
          <a:lstStyle/>
          <a:p>
            <a:r>
              <a:rPr lang="en-US" dirty="0"/>
              <a:t>China: Wild Card</a:t>
            </a:r>
          </a:p>
        </p:txBody>
      </p:sp>
      <p:graphicFrame>
        <p:nvGraphicFramePr>
          <p:cNvPr id="5" name="Object 4">
            <a:extLst>
              <a:ext uri="{FF2B5EF4-FFF2-40B4-BE49-F238E27FC236}">
                <a16:creationId xmlns:a16="http://schemas.microsoft.com/office/drawing/2014/main" id="{E34705F4-E86E-4039-5C30-227EFA15F3DB}"/>
              </a:ext>
            </a:extLst>
          </p:cNvPr>
          <p:cNvGraphicFramePr>
            <a:graphicFrameLocks noChangeAspect="1"/>
          </p:cNvGraphicFramePr>
          <p:nvPr>
            <p:extLst>
              <p:ext uri="{D42A27DB-BD31-4B8C-83A1-F6EECF244321}">
                <p14:modId xmlns:p14="http://schemas.microsoft.com/office/powerpoint/2010/main" val="905781644"/>
              </p:ext>
            </p:extLst>
          </p:nvPr>
        </p:nvGraphicFramePr>
        <p:xfrm>
          <a:off x="1025489" y="843674"/>
          <a:ext cx="9441030" cy="5350546"/>
        </p:xfrm>
        <a:graphic>
          <a:graphicData uri="http://schemas.openxmlformats.org/presentationml/2006/ole">
            <mc:AlternateContent xmlns:mc="http://schemas.openxmlformats.org/markup-compatibility/2006">
              <mc:Choice xmlns:v="urn:schemas-microsoft-com:vml" Requires="v">
                <p:oleObj name="ActiveGraph" r:id="rId3" imgW="9391554" imgH="5324314" progId="FDSCHART.FDSChartCtrlUnicode.1">
                  <p:embed/>
                </p:oleObj>
              </mc:Choice>
              <mc:Fallback>
                <p:oleObj name="ActiveGraph" r:id="rId3" imgW="9391554" imgH="5324314" progId="FDSCHART.FDSChartCtrlUnicode.1">
                  <p:embed/>
                  <p:pic>
                    <p:nvPicPr>
                      <p:cNvPr id="5" name="Object 4">
                        <a:extLst>
                          <a:ext uri="{FF2B5EF4-FFF2-40B4-BE49-F238E27FC236}">
                            <a16:creationId xmlns:a16="http://schemas.microsoft.com/office/drawing/2014/main" id="{E34705F4-E86E-4039-5C30-227EFA15F3DB}"/>
                          </a:ext>
                        </a:extLst>
                      </p:cNvPr>
                      <p:cNvPicPr/>
                      <p:nvPr/>
                    </p:nvPicPr>
                    <p:blipFill>
                      <a:blip r:embed="rId4"/>
                      <a:stretch>
                        <a:fillRect/>
                      </a:stretch>
                    </p:blipFill>
                    <p:spPr>
                      <a:xfrm>
                        <a:off x="1025489" y="843674"/>
                        <a:ext cx="9441030" cy="5350546"/>
                      </a:xfrm>
                      <a:prstGeom prst="rect">
                        <a:avLst/>
                      </a:prstGeom>
                    </p:spPr>
                  </p:pic>
                </p:oleObj>
              </mc:Fallback>
            </mc:AlternateContent>
          </a:graphicData>
        </a:graphic>
      </p:graphicFrame>
      <p:cxnSp>
        <p:nvCxnSpPr>
          <p:cNvPr id="6" name="Straight Arrow Connector 5">
            <a:extLst>
              <a:ext uri="{FF2B5EF4-FFF2-40B4-BE49-F238E27FC236}">
                <a16:creationId xmlns:a16="http://schemas.microsoft.com/office/drawing/2014/main" id="{08EA609A-E71C-5D30-14BA-0159293FBB97}"/>
              </a:ext>
            </a:extLst>
          </p:cNvPr>
          <p:cNvCxnSpPr>
            <a:cxnSpLocks/>
          </p:cNvCxnSpPr>
          <p:nvPr/>
        </p:nvCxnSpPr>
        <p:spPr>
          <a:xfrm flipV="1">
            <a:off x="8932597" y="3429000"/>
            <a:ext cx="1159173" cy="1104037"/>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116626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03B9A2-5C89-404E-A727-A447736FBFC0}"/>
              </a:ext>
            </a:extLst>
          </p:cNvPr>
          <p:cNvSpPr>
            <a:spLocks noGrp="1"/>
          </p:cNvSpPr>
          <p:nvPr>
            <p:ph type="title"/>
          </p:nvPr>
        </p:nvSpPr>
        <p:spPr>
          <a:xfrm>
            <a:off x="650911" y="365125"/>
            <a:ext cx="10515600" cy="582729"/>
          </a:xfrm>
        </p:spPr>
        <p:txBody>
          <a:bodyPr/>
          <a:lstStyle/>
          <a:p>
            <a:r>
              <a:rPr lang="en-US" dirty="0"/>
              <a:t>Stock Market</a:t>
            </a:r>
          </a:p>
        </p:txBody>
      </p:sp>
      <p:graphicFrame>
        <p:nvGraphicFramePr>
          <p:cNvPr id="3" name="Object 2">
            <a:extLst>
              <a:ext uri="{FF2B5EF4-FFF2-40B4-BE49-F238E27FC236}">
                <a16:creationId xmlns:a16="http://schemas.microsoft.com/office/drawing/2014/main" id="{0F3D8A2E-5FBF-2F0B-25D2-C41A329BF97D}"/>
              </a:ext>
            </a:extLst>
          </p:cNvPr>
          <p:cNvGraphicFramePr>
            <a:graphicFrameLocks noChangeAspect="1"/>
          </p:cNvGraphicFramePr>
          <p:nvPr>
            <p:extLst>
              <p:ext uri="{D42A27DB-BD31-4B8C-83A1-F6EECF244321}">
                <p14:modId xmlns:p14="http://schemas.microsoft.com/office/powerpoint/2010/main" val="1239146148"/>
              </p:ext>
            </p:extLst>
          </p:nvPr>
        </p:nvGraphicFramePr>
        <p:xfrm>
          <a:off x="2032000" y="947854"/>
          <a:ext cx="8128000" cy="5248275"/>
        </p:xfrm>
        <a:graphic>
          <a:graphicData uri="http://schemas.openxmlformats.org/presentationml/2006/ole">
            <mc:AlternateContent xmlns:mc="http://schemas.openxmlformats.org/markup-compatibility/2006">
              <mc:Choice xmlns:v="urn:schemas-microsoft-com:vml" Requires="v">
                <p:oleObj name="ActiveGraph" r:id="rId3" imgW="8067844" imgH="5210111" progId="FDSCHART.FDSChartCtrlUnicode.1">
                  <p:embed/>
                </p:oleObj>
              </mc:Choice>
              <mc:Fallback>
                <p:oleObj name="ActiveGraph" r:id="rId3" imgW="8067844" imgH="5210111" progId="FDSCHART.FDSChartCtrlUnicode.1">
                  <p:embed/>
                  <p:pic>
                    <p:nvPicPr>
                      <p:cNvPr id="3" name="Object 2">
                        <a:extLst>
                          <a:ext uri="{FF2B5EF4-FFF2-40B4-BE49-F238E27FC236}">
                            <a16:creationId xmlns:a16="http://schemas.microsoft.com/office/drawing/2014/main" id="{0F3D8A2E-5FBF-2F0B-25D2-C41A329BF97D}"/>
                          </a:ext>
                        </a:extLst>
                      </p:cNvPr>
                      <p:cNvPicPr/>
                      <p:nvPr/>
                    </p:nvPicPr>
                    <p:blipFill>
                      <a:blip r:embed="rId4"/>
                      <a:stretch>
                        <a:fillRect/>
                      </a:stretch>
                    </p:blipFill>
                    <p:spPr>
                      <a:xfrm>
                        <a:off x="2032000" y="947854"/>
                        <a:ext cx="8128000" cy="5248275"/>
                      </a:xfrm>
                      <a:prstGeom prst="rect">
                        <a:avLst/>
                      </a:prstGeom>
                    </p:spPr>
                  </p:pic>
                </p:oleObj>
              </mc:Fallback>
            </mc:AlternateContent>
          </a:graphicData>
        </a:graphic>
      </p:graphicFrame>
    </p:spTree>
    <p:extLst>
      <p:ext uri="{BB962C8B-B14F-4D97-AF65-F5344CB8AC3E}">
        <p14:creationId xmlns:p14="http://schemas.microsoft.com/office/powerpoint/2010/main" val="25377617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B72777-0F9F-4141-9A08-C8F3A9E28DAC}"/>
              </a:ext>
            </a:extLst>
          </p:cNvPr>
          <p:cNvSpPr>
            <a:spLocks noGrp="1"/>
          </p:cNvSpPr>
          <p:nvPr>
            <p:ph type="title"/>
          </p:nvPr>
        </p:nvSpPr>
        <p:spPr/>
        <p:txBody>
          <a:bodyPr>
            <a:normAutofit/>
          </a:bodyPr>
          <a:lstStyle/>
          <a:p>
            <a:r>
              <a:rPr lang="en-US" dirty="0"/>
              <a:t>More Revisions to Earnings Needed</a:t>
            </a:r>
          </a:p>
        </p:txBody>
      </p:sp>
      <p:pic>
        <p:nvPicPr>
          <p:cNvPr id="5" name="Picture 4">
            <a:extLst>
              <a:ext uri="{FF2B5EF4-FFF2-40B4-BE49-F238E27FC236}">
                <a16:creationId xmlns:a16="http://schemas.microsoft.com/office/drawing/2014/main" id="{DA5ABFAA-A65D-21D4-80F0-BB6A51679C1C}"/>
              </a:ext>
            </a:extLst>
          </p:cNvPr>
          <p:cNvPicPr>
            <a:picLocks noChangeAspect="1"/>
          </p:cNvPicPr>
          <p:nvPr/>
        </p:nvPicPr>
        <p:blipFill>
          <a:blip r:embed="rId3"/>
          <a:stretch>
            <a:fillRect/>
          </a:stretch>
        </p:blipFill>
        <p:spPr>
          <a:xfrm>
            <a:off x="1108966" y="842601"/>
            <a:ext cx="9974067" cy="5172797"/>
          </a:xfrm>
          <a:prstGeom prst="rect">
            <a:avLst/>
          </a:prstGeom>
        </p:spPr>
      </p:pic>
    </p:spTree>
    <p:extLst>
      <p:ext uri="{BB962C8B-B14F-4D97-AF65-F5344CB8AC3E}">
        <p14:creationId xmlns:p14="http://schemas.microsoft.com/office/powerpoint/2010/main" val="20345920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B72777-0F9F-4141-9A08-C8F3A9E28DAC}"/>
              </a:ext>
            </a:extLst>
          </p:cNvPr>
          <p:cNvSpPr>
            <a:spLocks noGrp="1"/>
          </p:cNvSpPr>
          <p:nvPr>
            <p:ph type="title"/>
          </p:nvPr>
        </p:nvSpPr>
        <p:spPr/>
        <p:txBody>
          <a:bodyPr>
            <a:normAutofit/>
          </a:bodyPr>
          <a:lstStyle/>
          <a:p>
            <a:r>
              <a:rPr lang="en-US" dirty="0"/>
              <a:t>Bond Market Volatility</a:t>
            </a:r>
          </a:p>
        </p:txBody>
      </p:sp>
      <p:graphicFrame>
        <p:nvGraphicFramePr>
          <p:cNvPr id="3" name="Object 2">
            <a:extLst>
              <a:ext uri="{FF2B5EF4-FFF2-40B4-BE49-F238E27FC236}">
                <a16:creationId xmlns:a16="http://schemas.microsoft.com/office/drawing/2014/main" id="{6E1AA24B-B774-4B3B-4AD0-0979A156BF5C}"/>
              </a:ext>
            </a:extLst>
          </p:cNvPr>
          <p:cNvGraphicFramePr>
            <a:graphicFrameLocks noChangeAspect="1"/>
          </p:cNvGraphicFramePr>
          <p:nvPr>
            <p:extLst>
              <p:ext uri="{D42A27DB-BD31-4B8C-83A1-F6EECF244321}">
                <p14:modId xmlns:p14="http://schemas.microsoft.com/office/powerpoint/2010/main" val="3140790870"/>
              </p:ext>
            </p:extLst>
          </p:nvPr>
        </p:nvGraphicFramePr>
        <p:xfrm>
          <a:off x="2032000" y="947854"/>
          <a:ext cx="8128000" cy="5248275"/>
        </p:xfrm>
        <a:graphic>
          <a:graphicData uri="http://schemas.openxmlformats.org/presentationml/2006/ole">
            <mc:AlternateContent xmlns:mc="http://schemas.openxmlformats.org/markup-compatibility/2006">
              <mc:Choice xmlns:v="urn:schemas-microsoft-com:vml" Requires="v">
                <p:oleObj name="ActiveGraph" r:id="rId3" imgW="8067844" imgH="5210111" progId="FDSCHART.FDSChartCtrlUnicode.1">
                  <p:embed/>
                </p:oleObj>
              </mc:Choice>
              <mc:Fallback>
                <p:oleObj name="ActiveGraph" r:id="rId3" imgW="8067844" imgH="5210111" progId="FDSCHART.FDSChartCtrlUnicode.1">
                  <p:embed/>
                  <p:pic>
                    <p:nvPicPr>
                      <p:cNvPr id="3" name="Object 2">
                        <a:extLst>
                          <a:ext uri="{FF2B5EF4-FFF2-40B4-BE49-F238E27FC236}">
                            <a16:creationId xmlns:a16="http://schemas.microsoft.com/office/drawing/2014/main" id="{6E1AA24B-B774-4B3B-4AD0-0979A156BF5C}"/>
                          </a:ext>
                        </a:extLst>
                      </p:cNvPr>
                      <p:cNvPicPr/>
                      <p:nvPr/>
                    </p:nvPicPr>
                    <p:blipFill>
                      <a:blip r:embed="rId4"/>
                      <a:stretch>
                        <a:fillRect/>
                      </a:stretch>
                    </p:blipFill>
                    <p:spPr>
                      <a:xfrm>
                        <a:off x="2032000" y="947854"/>
                        <a:ext cx="8128000" cy="5248275"/>
                      </a:xfrm>
                      <a:prstGeom prst="rect">
                        <a:avLst/>
                      </a:prstGeom>
                    </p:spPr>
                  </p:pic>
                </p:oleObj>
              </mc:Fallback>
            </mc:AlternateContent>
          </a:graphicData>
        </a:graphic>
      </p:graphicFrame>
    </p:spTree>
    <p:extLst>
      <p:ext uri="{BB962C8B-B14F-4D97-AF65-F5344CB8AC3E}">
        <p14:creationId xmlns:p14="http://schemas.microsoft.com/office/powerpoint/2010/main" val="34376407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B72777-0F9F-4141-9A08-C8F3A9E28DAC}"/>
              </a:ext>
            </a:extLst>
          </p:cNvPr>
          <p:cNvSpPr>
            <a:spLocks noGrp="1"/>
          </p:cNvSpPr>
          <p:nvPr>
            <p:ph type="title"/>
          </p:nvPr>
        </p:nvSpPr>
        <p:spPr/>
        <p:txBody>
          <a:bodyPr/>
          <a:lstStyle/>
          <a:p>
            <a:r>
              <a:rPr lang="en-US" dirty="0"/>
              <a:t>What We Will Be Watching In The Second Quarter</a:t>
            </a:r>
          </a:p>
        </p:txBody>
      </p:sp>
      <p:graphicFrame>
        <p:nvGraphicFramePr>
          <p:cNvPr id="11" name="Content Placeholder 2">
            <a:extLst>
              <a:ext uri="{FF2B5EF4-FFF2-40B4-BE49-F238E27FC236}">
                <a16:creationId xmlns:a16="http://schemas.microsoft.com/office/drawing/2014/main" id="{669155C8-0853-E6D8-DDBC-4AB379380804}"/>
              </a:ext>
            </a:extLst>
          </p:cNvPr>
          <p:cNvGraphicFramePr>
            <a:graphicFrameLocks noGrp="1"/>
          </p:cNvGraphicFramePr>
          <p:nvPr>
            <p:ph idx="1"/>
            <p:extLst>
              <p:ext uri="{D42A27DB-BD31-4B8C-83A1-F6EECF244321}">
                <p14:modId xmlns:p14="http://schemas.microsoft.com/office/powerpoint/2010/main" val="3647488267"/>
              </p:ext>
            </p:extLst>
          </p:nvPr>
        </p:nvGraphicFramePr>
        <p:xfrm>
          <a:off x="838200" y="1237766"/>
          <a:ext cx="10515600" cy="484996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Slide Number Placeholder 4">
            <a:extLst>
              <a:ext uri="{FF2B5EF4-FFF2-40B4-BE49-F238E27FC236}">
                <a16:creationId xmlns:a16="http://schemas.microsoft.com/office/drawing/2014/main" id="{E5D808D8-6F99-B231-9887-A891713DA0F6}"/>
              </a:ext>
            </a:extLst>
          </p:cNvPr>
          <p:cNvSpPr>
            <a:spLocks noGrp="1"/>
          </p:cNvSpPr>
          <p:nvPr>
            <p:ph type="sldNum" sz="quarter" idx="10"/>
          </p:nvPr>
        </p:nvSpPr>
        <p:spPr/>
        <p:txBody>
          <a:bodyPr/>
          <a:lstStyle/>
          <a:p>
            <a:fld id="{37CAAC7E-E39D-465C-A5AC-7339A68ECE7D}" type="slidenum">
              <a:rPr lang="en-US" smtClean="0"/>
              <a:pPr/>
              <a:t>2</a:t>
            </a:fld>
            <a:endParaRPr lang="en-US" dirty="0"/>
          </a:p>
        </p:txBody>
      </p:sp>
    </p:spTree>
    <p:extLst>
      <p:ext uri="{BB962C8B-B14F-4D97-AF65-F5344CB8AC3E}">
        <p14:creationId xmlns:p14="http://schemas.microsoft.com/office/powerpoint/2010/main" val="32113266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B44537D-7484-49F6-B35B-014DFE6C1CE6}"/>
              </a:ext>
            </a:extLst>
          </p:cNvPr>
          <p:cNvSpPr txBox="1"/>
          <p:nvPr/>
        </p:nvSpPr>
        <p:spPr>
          <a:xfrm>
            <a:off x="2329840" y="900169"/>
            <a:ext cx="6939420" cy="4893647"/>
          </a:xfrm>
          <a:prstGeom prst="rect">
            <a:avLst/>
          </a:prstGeom>
          <a:noFill/>
        </p:spPr>
        <p:txBody>
          <a:bodyPr wrap="square" rtlCol="0">
            <a:spAutoFit/>
          </a:bodyPr>
          <a:lstStyle/>
          <a:p>
            <a:pPr algn="ctr"/>
            <a:r>
              <a:rPr lang="en-US" sz="9600" b="1" dirty="0">
                <a:solidFill>
                  <a:srgbClr val="85216C"/>
                </a:solidFill>
                <a:latin typeface="Arial" panose="020B0604020202020204" pitchFamily="34" charset="0"/>
                <a:cs typeface="Arial" panose="020B0604020202020204" pitchFamily="34" charset="0"/>
              </a:rPr>
              <a:t>Thank You</a:t>
            </a:r>
          </a:p>
          <a:p>
            <a:pPr algn="ctr"/>
            <a:r>
              <a:rPr lang="en-US" sz="9600" b="1" dirty="0">
                <a:solidFill>
                  <a:srgbClr val="85216C"/>
                </a:solidFill>
                <a:latin typeface="Arial" panose="020B0604020202020204" pitchFamily="34" charset="0"/>
                <a:cs typeface="Arial" panose="020B0604020202020204" pitchFamily="34" charset="0"/>
              </a:rPr>
              <a:t> </a:t>
            </a:r>
          </a:p>
          <a:p>
            <a:pPr algn="ctr"/>
            <a:r>
              <a:rPr lang="en-US" sz="4000" b="1" dirty="0">
                <a:solidFill>
                  <a:srgbClr val="85216C"/>
                </a:solidFill>
                <a:latin typeface="Arial" panose="020B0604020202020204" pitchFamily="34" charset="0"/>
                <a:cs typeface="Arial" panose="020B0604020202020204" pitchFamily="34" charset="0"/>
              </a:rPr>
              <a:t>For more recent updates follow us on Twitter </a:t>
            </a:r>
            <a:r>
              <a:rPr lang="en-US" sz="4000" b="1" dirty="0">
                <a:solidFill>
                  <a:srgbClr val="85216C"/>
                </a:solidFill>
                <a:latin typeface="Arial" panose="020B0604020202020204" pitchFamily="34" charset="0"/>
                <a:cs typeface="Arial" panose="020B0604020202020204" pitchFamily="34" charset="0"/>
                <a:hlinkClick r:id="rId3"/>
              </a:rPr>
              <a:t>@CeteraIM</a:t>
            </a:r>
            <a:endParaRPr lang="en-US" sz="4000" b="1" dirty="0">
              <a:solidFill>
                <a:srgbClr val="85216C"/>
              </a:solidFill>
              <a:latin typeface="Arial" panose="020B0604020202020204" pitchFamily="34" charset="0"/>
              <a:cs typeface="Arial" panose="020B0604020202020204" pitchFamily="34" charset="0"/>
            </a:endParaRPr>
          </a:p>
        </p:txBody>
      </p:sp>
      <p:sp>
        <p:nvSpPr>
          <p:cNvPr id="4" name="Slide Number Placeholder 3">
            <a:extLst>
              <a:ext uri="{FF2B5EF4-FFF2-40B4-BE49-F238E27FC236}">
                <a16:creationId xmlns:a16="http://schemas.microsoft.com/office/drawing/2014/main" id="{00512215-B4FB-37A6-90AB-C9480FD80F16}"/>
              </a:ext>
            </a:extLst>
          </p:cNvPr>
          <p:cNvSpPr>
            <a:spLocks noGrp="1"/>
          </p:cNvSpPr>
          <p:nvPr>
            <p:ph type="sldNum" sz="quarter" idx="10"/>
          </p:nvPr>
        </p:nvSpPr>
        <p:spPr/>
        <p:txBody>
          <a:bodyPr/>
          <a:lstStyle/>
          <a:p>
            <a:fld id="{37CAAC7E-E39D-465C-A5AC-7339A68ECE7D}" type="slidenum">
              <a:rPr lang="en-US" smtClean="0"/>
              <a:pPr/>
              <a:t>20</a:t>
            </a:fld>
            <a:endParaRPr lang="en-US" dirty="0"/>
          </a:p>
        </p:txBody>
      </p:sp>
    </p:spTree>
    <p:extLst>
      <p:ext uri="{BB962C8B-B14F-4D97-AF65-F5344CB8AC3E}">
        <p14:creationId xmlns:p14="http://schemas.microsoft.com/office/powerpoint/2010/main" val="349288416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E7AE61D-C93E-444D-8C97-6B83ED7FE5F6}"/>
              </a:ext>
            </a:extLst>
          </p:cNvPr>
          <p:cNvSpPr>
            <a:spLocks noGrp="1"/>
          </p:cNvSpPr>
          <p:nvPr>
            <p:ph idx="4294967295"/>
          </p:nvPr>
        </p:nvSpPr>
        <p:spPr>
          <a:xfrm>
            <a:off x="0" y="839788"/>
            <a:ext cx="11291888" cy="5313362"/>
          </a:xfrm>
        </p:spPr>
        <p:txBody>
          <a:bodyPr>
            <a:normAutofit/>
          </a:bodyPr>
          <a:lstStyle/>
          <a:p>
            <a:pPr marL="0" indent="0" algn="just">
              <a:lnSpc>
                <a:spcPct val="100000"/>
              </a:lnSpc>
              <a:spcBef>
                <a:spcPts val="0"/>
              </a:spcBef>
              <a:buNone/>
            </a:pPr>
            <a:r>
              <a:rPr lang="en-US" altLang="en-US" sz="1200" dirty="0"/>
              <a:t>About Cetera® Investment Management</a:t>
            </a:r>
          </a:p>
          <a:p>
            <a:pPr marL="0" indent="0" algn="just">
              <a:lnSpc>
                <a:spcPct val="100000"/>
              </a:lnSpc>
              <a:spcBef>
                <a:spcPts val="0"/>
              </a:spcBef>
              <a:buNone/>
            </a:pPr>
            <a:r>
              <a:rPr lang="en-US" altLang="en-US" sz="1200" b="0" dirty="0"/>
              <a:t>Cetera Investment Management LLC is an SEC registered investment adviser owned by Cetera Financial Group®. Cetera Investment Management provides market perspectives, portfolio guidance, model management, and other investment advice to its affiliated broker-dealers, dually registered broker-dealers and registered investment advisers.</a:t>
            </a:r>
          </a:p>
          <a:p>
            <a:pPr marL="0" indent="0" algn="just">
              <a:lnSpc>
                <a:spcPct val="100000"/>
              </a:lnSpc>
              <a:spcBef>
                <a:spcPts val="0"/>
              </a:spcBef>
              <a:buNone/>
            </a:pPr>
            <a:endParaRPr lang="en-US" altLang="en-US" sz="1200" dirty="0"/>
          </a:p>
          <a:p>
            <a:pPr marL="0" indent="0" algn="just">
              <a:lnSpc>
                <a:spcPct val="100000"/>
              </a:lnSpc>
              <a:spcBef>
                <a:spcPts val="0"/>
              </a:spcBef>
              <a:buNone/>
            </a:pPr>
            <a:r>
              <a:rPr lang="en-US" altLang="en-US" sz="1200" dirty="0"/>
              <a:t>About Cetera Financial Group</a:t>
            </a:r>
          </a:p>
          <a:p>
            <a:pPr marL="0" indent="0" algn="just">
              <a:spcBef>
                <a:spcPts val="0"/>
              </a:spcBef>
              <a:buNone/>
            </a:pPr>
            <a:r>
              <a:rPr lang="en-US" altLang="en-US" sz="1200" b="0" dirty="0"/>
              <a:t>“Cetera Financial Group” refers to the network of independent retail firms encompassing, among others, Cetera Advisors LLC, Cetera Advisor Networks LLC, Cetera Investment Services LLC (marketed as Cetera Financial Institutions or Cetera Investors), and Cetera Financial Specialists LLC. All firms are members FINRA / SIPC. Located at 655 W. Broadway, 11th Floor, San Diego, CA  92101.</a:t>
            </a:r>
          </a:p>
          <a:p>
            <a:pPr marL="0" indent="0" algn="just">
              <a:spcBef>
                <a:spcPts val="0"/>
              </a:spcBef>
              <a:buNone/>
            </a:pPr>
            <a:endParaRPr lang="en-US" altLang="en-US" sz="1200" b="0" dirty="0"/>
          </a:p>
          <a:p>
            <a:pPr marL="0" indent="0" algn="just">
              <a:spcBef>
                <a:spcPts val="0"/>
              </a:spcBef>
              <a:buNone/>
            </a:pPr>
            <a:r>
              <a:rPr lang="en-US" altLang="en-US" sz="1200" b="0" dirty="0"/>
              <a:t>Individuals affiliated with Cetera firms are either Registered Representatives who offer only brokerage services and receive transaction-based compensation (commissions), Investment Adviser Representatives who offer only investment advisory services and receive fees based on assets, or both Registered Representatives and Investment Adviser Representatives, who can offer both types of services.</a:t>
            </a:r>
          </a:p>
          <a:p>
            <a:pPr marL="0" indent="0" algn="just">
              <a:spcBef>
                <a:spcPts val="0"/>
              </a:spcBef>
              <a:buNone/>
            </a:pPr>
            <a:endParaRPr lang="en-US" altLang="en-US" sz="1200" b="0" dirty="0"/>
          </a:p>
          <a:p>
            <a:pPr marL="0" indent="0" algn="just">
              <a:buNone/>
            </a:pPr>
            <a:r>
              <a:rPr lang="en-US" sz="1200" b="0" dirty="0"/>
              <a:t>The material contained in this document was authored by and is the property of Cetera Investment Management LLC. Cetera Investment Management provides investment management and advisory services to a number of programs sponsored by affiliated and non-affiliated registered investment advisers. Your registered representative or investment adviser representative is not registered with Cetera Investment Management and did not take part in the creation of this material. He or she may not be able to offer Cetera Investment Management portfolio management services.</a:t>
            </a:r>
          </a:p>
          <a:p>
            <a:pPr marL="0" indent="0" algn="just">
              <a:buNone/>
            </a:pPr>
            <a:r>
              <a:rPr lang="en-US" sz="1200" b="0" dirty="0"/>
              <a:t>Nothing in this presentation should be construed as offering or disseminating specific investment, tax, or legal advice to any individual without the benefit of direct and specific consultation with an investment adviser representative authorized to offer Cetera Investment Management services. Information contained herein shall not constitute an offer or a solicitation of any services. Past performance is not a guarantee of future results.</a:t>
            </a:r>
          </a:p>
          <a:p>
            <a:pPr marL="0" indent="0">
              <a:spcBef>
                <a:spcPts val="0"/>
              </a:spcBef>
              <a:buNone/>
            </a:pPr>
            <a:endParaRPr lang="en-US" altLang="en-US" sz="1400" b="0" dirty="0"/>
          </a:p>
        </p:txBody>
      </p:sp>
      <p:sp>
        <p:nvSpPr>
          <p:cNvPr id="2" name="Title 1">
            <a:extLst>
              <a:ext uri="{FF2B5EF4-FFF2-40B4-BE49-F238E27FC236}">
                <a16:creationId xmlns:a16="http://schemas.microsoft.com/office/drawing/2014/main" id="{57807F3A-C448-4393-9DB2-E62454BB6004}"/>
              </a:ext>
            </a:extLst>
          </p:cNvPr>
          <p:cNvSpPr>
            <a:spLocks noGrp="1"/>
          </p:cNvSpPr>
          <p:nvPr>
            <p:ph type="title" idx="4294967295"/>
          </p:nvPr>
        </p:nvSpPr>
        <p:spPr>
          <a:xfrm>
            <a:off x="0" y="365125"/>
            <a:ext cx="10891838" cy="582613"/>
          </a:xfrm>
        </p:spPr>
        <p:txBody>
          <a:bodyPr/>
          <a:lstStyle/>
          <a:p>
            <a:r>
              <a:rPr lang="en-US" dirty="0"/>
              <a:t>Disclosures</a:t>
            </a:r>
          </a:p>
        </p:txBody>
      </p:sp>
      <p:sp>
        <p:nvSpPr>
          <p:cNvPr id="5" name="Slide Number Placeholder 4">
            <a:extLst>
              <a:ext uri="{FF2B5EF4-FFF2-40B4-BE49-F238E27FC236}">
                <a16:creationId xmlns:a16="http://schemas.microsoft.com/office/drawing/2014/main" id="{CCFD7209-BBE5-ED27-5A99-16D57715E90C}"/>
              </a:ext>
            </a:extLst>
          </p:cNvPr>
          <p:cNvSpPr>
            <a:spLocks noGrp="1"/>
          </p:cNvSpPr>
          <p:nvPr>
            <p:ph type="sldNum" sz="quarter" idx="10"/>
          </p:nvPr>
        </p:nvSpPr>
        <p:spPr/>
        <p:txBody>
          <a:bodyPr/>
          <a:lstStyle/>
          <a:p>
            <a:fld id="{37CAAC7E-E39D-465C-A5AC-7339A68ECE7D}" type="slidenum">
              <a:rPr lang="en-US" smtClean="0"/>
              <a:pPr/>
              <a:t>21</a:t>
            </a:fld>
            <a:endParaRPr lang="en-US" dirty="0"/>
          </a:p>
        </p:txBody>
      </p:sp>
    </p:spTree>
    <p:extLst>
      <p:ext uri="{BB962C8B-B14F-4D97-AF65-F5344CB8AC3E}">
        <p14:creationId xmlns:p14="http://schemas.microsoft.com/office/powerpoint/2010/main" val="182292819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E7AE61D-C93E-444D-8C97-6B83ED7FE5F6}"/>
              </a:ext>
            </a:extLst>
          </p:cNvPr>
          <p:cNvSpPr>
            <a:spLocks noGrp="1"/>
          </p:cNvSpPr>
          <p:nvPr>
            <p:ph idx="4294967295"/>
          </p:nvPr>
        </p:nvSpPr>
        <p:spPr>
          <a:xfrm>
            <a:off x="0" y="801688"/>
            <a:ext cx="11293475" cy="5418137"/>
          </a:xfrm>
        </p:spPr>
        <p:txBody>
          <a:bodyPr>
            <a:normAutofit/>
          </a:bodyPr>
          <a:lstStyle/>
          <a:p>
            <a:pPr marL="0" indent="0" algn="just">
              <a:buNone/>
            </a:pPr>
            <a:r>
              <a:rPr lang="en-US" sz="1200" b="0" dirty="0"/>
              <a:t>For more information about Cetera Investment Management, please reference the Cetera Investment Management LLC Form ADV disclosure brochure and the disclosure brochure for the registered investment adviser your adviser is registered with. Please consult with your adviser for his or her specific firm registrations and programs available.</a:t>
            </a:r>
          </a:p>
          <a:p>
            <a:pPr marL="0" indent="0" algn="just">
              <a:buNone/>
            </a:pPr>
            <a:r>
              <a:rPr lang="en-US" sz="1200" b="0" dirty="0"/>
              <a:t>No independent analysis has been performed and the material should not be construed as investment advice. Investment decisions should not be based on this material since the information contained here is a singular update, and prudent investment decisions require the analysis of a much broader collection of facts and context. All information is believed to be from reliable sources; however, we make no representation as to its completeness or accuracy. The opinions expressed are as of the date published and may change without notice. Any forward-looking statements are based on assumptions, may not materialize, and are subject to revision.</a:t>
            </a:r>
          </a:p>
          <a:p>
            <a:pPr marL="0" indent="0" algn="just">
              <a:buNone/>
            </a:pPr>
            <a:r>
              <a:rPr lang="en-US" sz="1200" b="0" dirty="0"/>
              <a:t>All economic and performance information is historical and not indicative of future results. The market indices discussed are not actively managed. Investors cannot directly invest in unmanaged indices. Please consult your financial advisor for more information.</a:t>
            </a:r>
          </a:p>
          <a:p>
            <a:pPr marL="0" indent="0" algn="just">
              <a:buNone/>
            </a:pPr>
            <a:r>
              <a:rPr lang="en-US" sz="1200" b="0" dirty="0"/>
              <a:t>Additional risks are associated with international investing, such as currency fluctuations, political and economic instability, and differences in accounting standards.</a:t>
            </a:r>
          </a:p>
          <a:p>
            <a:pPr marL="0" indent="0" algn="just">
              <a:buNone/>
            </a:pPr>
            <a:r>
              <a:rPr lang="en-US" sz="1200" b="0" dirty="0"/>
              <a:t>A diversified portfolio does not assure a profit or protect against loss in a declining market.</a:t>
            </a:r>
          </a:p>
          <a:p>
            <a:pPr marL="0" indent="0" algn="just">
              <a:lnSpc>
                <a:spcPct val="120000"/>
              </a:lnSpc>
              <a:spcBef>
                <a:spcPts val="0"/>
              </a:spcBef>
              <a:buNone/>
            </a:pPr>
            <a:endParaRPr lang="en-US" sz="1200" b="0" dirty="0"/>
          </a:p>
          <a:p>
            <a:pPr marL="0" indent="0" algn="just">
              <a:lnSpc>
                <a:spcPct val="120000"/>
              </a:lnSpc>
              <a:spcBef>
                <a:spcPts val="0"/>
              </a:spcBef>
              <a:buNone/>
            </a:pPr>
            <a:r>
              <a:rPr lang="en-US" sz="1200" b="0" dirty="0"/>
              <a:t>The S&amp;P 500 is a capitalization-weighted index of 500 stocks designed to measure performance of the broad domestic economy through changes in the aggregate market value of 500 stocks representing all major industries.</a:t>
            </a:r>
          </a:p>
          <a:p>
            <a:pPr marL="0" indent="0" algn="just">
              <a:lnSpc>
                <a:spcPct val="120000"/>
              </a:lnSpc>
              <a:spcBef>
                <a:spcPts val="0"/>
              </a:spcBef>
              <a:buNone/>
            </a:pPr>
            <a:endParaRPr lang="en-US" sz="1200" b="0" dirty="0"/>
          </a:p>
          <a:p>
            <a:pPr marL="0" indent="0" algn="just">
              <a:buNone/>
            </a:pPr>
            <a:endParaRPr lang="en-US" altLang="en-US" sz="1200" b="0" dirty="0"/>
          </a:p>
        </p:txBody>
      </p:sp>
      <p:sp>
        <p:nvSpPr>
          <p:cNvPr id="2" name="Title 1">
            <a:extLst>
              <a:ext uri="{FF2B5EF4-FFF2-40B4-BE49-F238E27FC236}">
                <a16:creationId xmlns:a16="http://schemas.microsoft.com/office/drawing/2014/main" id="{57807F3A-C448-4393-9DB2-E62454BB6004}"/>
              </a:ext>
            </a:extLst>
          </p:cNvPr>
          <p:cNvSpPr>
            <a:spLocks noGrp="1"/>
          </p:cNvSpPr>
          <p:nvPr>
            <p:ph type="title" idx="4294967295"/>
          </p:nvPr>
        </p:nvSpPr>
        <p:spPr>
          <a:xfrm>
            <a:off x="0" y="365125"/>
            <a:ext cx="10941050" cy="582613"/>
          </a:xfrm>
        </p:spPr>
        <p:txBody>
          <a:bodyPr/>
          <a:lstStyle/>
          <a:p>
            <a:r>
              <a:rPr lang="en-US" dirty="0"/>
              <a:t>Disclosures</a:t>
            </a:r>
          </a:p>
        </p:txBody>
      </p:sp>
      <p:sp>
        <p:nvSpPr>
          <p:cNvPr id="5" name="Slide Number Placeholder 4">
            <a:extLst>
              <a:ext uri="{FF2B5EF4-FFF2-40B4-BE49-F238E27FC236}">
                <a16:creationId xmlns:a16="http://schemas.microsoft.com/office/drawing/2014/main" id="{45C2CD9D-66D4-9C9E-9469-BF3E77AD4F75}"/>
              </a:ext>
            </a:extLst>
          </p:cNvPr>
          <p:cNvSpPr>
            <a:spLocks noGrp="1"/>
          </p:cNvSpPr>
          <p:nvPr>
            <p:ph type="sldNum" sz="quarter" idx="10"/>
          </p:nvPr>
        </p:nvSpPr>
        <p:spPr/>
        <p:txBody>
          <a:bodyPr/>
          <a:lstStyle/>
          <a:p>
            <a:fld id="{37CAAC7E-E39D-465C-A5AC-7339A68ECE7D}" type="slidenum">
              <a:rPr lang="en-US" smtClean="0"/>
              <a:pPr/>
              <a:t>22</a:t>
            </a:fld>
            <a:endParaRPr lang="en-US" dirty="0"/>
          </a:p>
        </p:txBody>
      </p:sp>
    </p:spTree>
    <p:extLst>
      <p:ext uri="{BB962C8B-B14F-4D97-AF65-F5344CB8AC3E}">
        <p14:creationId xmlns:p14="http://schemas.microsoft.com/office/powerpoint/2010/main" val="152692255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E7AE61D-C93E-444D-8C97-6B83ED7FE5F6}"/>
              </a:ext>
            </a:extLst>
          </p:cNvPr>
          <p:cNvSpPr>
            <a:spLocks noGrp="1"/>
          </p:cNvSpPr>
          <p:nvPr>
            <p:ph idx="4294967295"/>
          </p:nvPr>
        </p:nvSpPr>
        <p:spPr>
          <a:xfrm>
            <a:off x="0" y="801688"/>
            <a:ext cx="11293475" cy="5418137"/>
          </a:xfrm>
        </p:spPr>
        <p:txBody>
          <a:bodyPr>
            <a:normAutofit/>
          </a:bodyPr>
          <a:lstStyle/>
          <a:p>
            <a:pPr marL="0" indent="0" algn="just">
              <a:lnSpc>
                <a:spcPct val="120000"/>
              </a:lnSpc>
              <a:spcBef>
                <a:spcPts val="0"/>
              </a:spcBef>
              <a:buNone/>
            </a:pPr>
            <a:endParaRPr lang="en-US" sz="1200" b="0" dirty="0"/>
          </a:p>
          <a:p>
            <a:pPr marL="0" indent="0" algn="just">
              <a:buNone/>
            </a:pPr>
            <a:endParaRPr lang="en-US" altLang="en-US" sz="1200" b="0" dirty="0"/>
          </a:p>
        </p:txBody>
      </p:sp>
      <p:sp>
        <p:nvSpPr>
          <p:cNvPr id="2" name="Title 1">
            <a:extLst>
              <a:ext uri="{FF2B5EF4-FFF2-40B4-BE49-F238E27FC236}">
                <a16:creationId xmlns:a16="http://schemas.microsoft.com/office/drawing/2014/main" id="{57807F3A-C448-4393-9DB2-E62454BB6004}"/>
              </a:ext>
            </a:extLst>
          </p:cNvPr>
          <p:cNvSpPr>
            <a:spLocks noGrp="1"/>
          </p:cNvSpPr>
          <p:nvPr>
            <p:ph type="title" idx="4294967295"/>
          </p:nvPr>
        </p:nvSpPr>
        <p:spPr>
          <a:xfrm>
            <a:off x="0" y="365125"/>
            <a:ext cx="10941050" cy="582613"/>
          </a:xfrm>
        </p:spPr>
        <p:txBody>
          <a:bodyPr/>
          <a:lstStyle/>
          <a:p>
            <a:r>
              <a:rPr lang="en-US" dirty="0">
                <a:solidFill>
                  <a:srgbClr val="002060"/>
                </a:solidFill>
              </a:rPr>
              <a:t>Data Sources</a:t>
            </a:r>
          </a:p>
        </p:txBody>
      </p:sp>
      <p:sp>
        <p:nvSpPr>
          <p:cNvPr id="5" name="Slide Number Placeholder 4">
            <a:extLst>
              <a:ext uri="{FF2B5EF4-FFF2-40B4-BE49-F238E27FC236}">
                <a16:creationId xmlns:a16="http://schemas.microsoft.com/office/drawing/2014/main" id="{45C2CD9D-66D4-9C9E-9469-BF3E77AD4F75}"/>
              </a:ext>
            </a:extLst>
          </p:cNvPr>
          <p:cNvSpPr>
            <a:spLocks noGrp="1"/>
          </p:cNvSpPr>
          <p:nvPr>
            <p:ph type="sldNum" sz="quarter" idx="10"/>
          </p:nvPr>
        </p:nvSpPr>
        <p:spPr/>
        <p:txBody>
          <a:bodyPr/>
          <a:lstStyle/>
          <a:p>
            <a:fld id="{37CAAC7E-E39D-465C-A5AC-7339A68ECE7D}" type="slidenum">
              <a:rPr lang="en-US" smtClean="0"/>
              <a:pPr/>
              <a:t>23</a:t>
            </a:fld>
            <a:endParaRPr lang="en-US" dirty="0"/>
          </a:p>
        </p:txBody>
      </p:sp>
      <p:sp>
        <p:nvSpPr>
          <p:cNvPr id="4" name="Content Placeholder 2">
            <a:extLst>
              <a:ext uri="{FF2B5EF4-FFF2-40B4-BE49-F238E27FC236}">
                <a16:creationId xmlns:a16="http://schemas.microsoft.com/office/drawing/2014/main" id="{1115CAC5-E1AB-A755-771D-B3859ED2817E}"/>
              </a:ext>
            </a:extLst>
          </p:cNvPr>
          <p:cNvSpPr txBox="1">
            <a:spLocks/>
          </p:cNvSpPr>
          <p:nvPr/>
        </p:nvSpPr>
        <p:spPr>
          <a:xfrm>
            <a:off x="457200" y="1417637"/>
            <a:ext cx="8229600" cy="4221163"/>
          </a:xfrm>
          <a:prstGeom prst="rect">
            <a:avLst/>
          </a:prstGeom>
        </p:spPr>
        <p:txBody>
          <a:bodyPr/>
          <a:lstStyle>
            <a:lvl1pPr marL="231775" indent="-231775" algn="l" rtl="0" eaLnBrk="0" fontAlgn="base" hangingPunct="0">
              <a:spcBef>
                <a:spcPct val="30000"/>
              </a:spcBef>
              <a:spcAft>
                <a:spcPct val="10000"/>
              </a:spcAft>
              <a:buClr>
                <a:srgbClr val="260859"/>
              </a:buClr>
              <a:buFont typeface="Wingdings" panose="05000000000000000000" pitchFamily="2" charset="2"/>
              <a:buChar char="§"/>
              <a:defRPr sz="2000">
                <a:solidFill>
                  <a:schemeClr val="tx1"/>
                </a:solidFill>
                <a:latin typeface="+mn-lt"/>
                <a:ea typeface="MS PGothic" panose="020B0600070205080204" pitchFamily="34" charset="-128"/>
                <a:cs typeface="Geneva" pitchFamily="-105" charset="0"/>
              </a:defRPr>
            </a:lvl1pPr>
            <a:lvl2pPr marL="573088" indent="-227013" algn="l" rtl="0" eaLnBrk="0" fontAlgn="base" hangingPunct="0">
              <a:spcBef>
                <a:spcPct val="30000"/>
              </a:spcBef>
              <a:spcAft>
                <a:spcPct val="10000"/>
              </a:spcAft>
              <a:buClr>
                <a:srgbClr val="260859"/>
              </a:buClr>
              <a:buFont typeface="Wingdings" panose="05000000000000000000" pitchFamily="2" charset="2"/>
              <a:buChar char="§"/>
              <a:defRPr>
                <a:solidFill>
                  <a:schemeClr val="tx1"/>
                </a:solidFill>
                <a:latin typeface="+mn-lt"/>
                <a:ea typeface="Geneva" charset="-128"/>
                <a:cs typeface="Geneva" pitchFamily="-105" charset="0"/>
              </a:defRPr>
            </a:lvl2pPr>
            <a:lvl3pPr marL="914400" indent="-227013" algn="l" rtl="0" eaLnBrk="0" fontAlgn="base" hangingPunct="0">
              <a:spcBef>
                <a:spcPct val="30000"/>
              </a:spcBef>
              <a:spcAft>
                <a:spcPct val="10000"/>
              </a:spcAft>
              <a:buClr>
                <a:srgbClr val="260859"/>
              </a:buClr>
              <a:buFont typeface="Wingdings" panose="05000000000000000000" pitchFamily="2" charset="2"/>
              <a:buChar char="§"/>
              <a:defRPr sz="1600">
                <a:solidFill>
                  <a:schemeClr val="tx1"/>
                </a:solidFill>
                <a:latin typeface="+mn-lt"/>
                <a:ea typeface="Geneva" charset="-128"/>
                <a:cs typeface="Geneva" pitchFamily="-105" charset="0"/>
              </a:defRPr>
            </a:lvl3pPr>
            <a:lvl4pPr marL="1255713" indent="-227013" algn="l" rtl="0" eaLnBrk="0" fontAlgn="base" hangingPunct="0">
              <a:spcBef>
                <a:spcPct val="30000"/>
              </a:spcBef>
              <a:spcAft>
                <a:spcPct val="10000"/>
              </a:spcAft>
              <a:buClr>
                <a:srgbClr val="260859"/>
              </a:buClr>
              <a:buFont typeface="Wingdings" panose="05000000000000000000" pitchFamily="2" charset="2"/>
              <a:buChar char="§"/>
              <a:defRPr sz="1400">
                <a:solidFill>
                  <a:schemeClr val="tx1"/>
                </a:solidFill>
                <a:latin typeface="+mn-lt"/>
                <a:ea typeface="Geneva" charset="-128"/>
                <a:cs typeface="Geneva" pitchFamily="-105" charset="0"/>
              </a:defRPr>
            </a:lvl4pPr>
            <a:lvl5pPr marL="1597025" indent="-227013" algn="l" rtl="0" eaLnBrk="0" fontAlgn="base" hangingPunct="0">
              <a:spcBef>
                <a:spcPct val="30000"/>
              </a:spcBef>
              <a:spcAft>
                <a:spcPct val="10000"/>
              </a:spcAft>
              <a:buClr>
                <a:srgbClr val="260859"/>
              </a:buClr>
              <a:buFont typeface="Wingdings" panose="05000000000000000000" pitchFamily="2" charset="2"/>
              <a:buChar char="§"/>
              <a:defRPr sz="1400">
                <a:solidFill>
                  <a:schemeClr val="tx1"/>
                </a:solidFill>
                <a:latin typeface="+mn-lt"/>
                <a:ea typeface="Geneva" charset="-128"/>
                <a:cs typeface="Geneva" pitchFamily="-105" charset="0"/>
              </a:defRPr>
            </a:lvl5pPr>
            <a:lvl6pPr marL="2054225" indent="-227013" algn="l" rtl="0" fontAlgn="base">
              <a:spcBef>
                <a:spcPct val="30000"/>
              </a:spcBef>
              <a:spcAft>
                <a:spcPct val="10000"/>
              </a:spcAft>
              <a:buClr>
                <a:srgbClr val="260859"/>
              </a:buClr>
              <a:buChar char="•"/>
              <a:defRPr sz="1400">
                <a:solidFill>
                  <a:schemeClr val="tx1"/>
                </a:solidFill>
                <a:latin typeface="+mn-lt"/>
              </a:defRPr>
            </a:lvl6pPr>
            <a:lvl7pPr marL="2511425" indent="-227013" algn="l" rtl="0" fontAlgn="base">
              <a:spcBef>
                <a:spcPct val="30000"/>
              </a:spcBef>
              <a:spcAft>
                <a:spcPct val="10000"/>
              </a:spcAft>
              <a:buClr>
                <a:srgbClr val="260859"/>
              </a:buClr>
              <a:buChar char="•"/>
              <a:defRPr sz="1400">
                <a:solidFill>
                  <a:schemeClr val="tx1"/>
                </a:solidFill>
                <a:latin typeface="+mn-lt"/>
              </a:defRPr>
            </a:lvl7pPr>
            <a:lvl8pPr marL="2968625" indent="-227013" algn="l" rtl="0" fontAlgn="base">
              <a:spcBef>
                <a:spcPct val="30000"/>
              </a:spcBef>
              <a:spcAft>
                <a:spcPct val="10000"/>
              </a:spcAft>
              <a:buClr>
                <a:srgbClr val="260859"/>
              </a:buClr>
              <a:buChar char="•"/>
              <a:defRPr sz="1400">
                <a:solidFill>
                  <a:schemeClr val="tx1"/>
                </a:solidFill>
                <a:latin typeface="+mn-lt"/>
              </a:defRPr>
            </a:lvl8pPr>
            <a:lvl9pPr marL="3425825" indent="-227013" algn="l" rtl="0" fontAlgn="base">
              <a:spcBef>
                <a:spcPct val="30000"/>
              </a:spcBef>
              <a:spcAft>
                <a:spcPct val="10000"/>
              </a:spcAft>
              <a:buClr>
                <a:srgbClr val="260859"/>
              </a:buClr>
              <a:buChar char="•"/>
              <a:defRPr sz="1400">
                <a:solidFill>
                  <a:schemeClr val="tx1"/>
                </a:solidFill>
                <a:latin typeface="+mn-lt"/>
              </a:defRPr>
            </a:lvl9pPr>
          </a:lstStyle>
          <a:p>
            <a:pPr marL="0" indent="0">
              <a:buFont typeface="Wingdings" panose="05000000000000000000" pitchFamily="2" charset="2"/>
              <a:buNone/>
            </a:pPr>
            <a:r>
              <a:rPr lang="en-US" sz="1100" b="1" u="sng" kern="0" dirty="0">
                <a:solidFill>
                  <a:srgbClr val="45196F"/>
                </a:solidFill>
                <a:cs typeface="Calibri" panose="020F0502020204030204" pitchFamily="34" charset="0"/>
              </a:rPr>
              <a:t>Economic Indicator</a:t>
            </a:r>
            <a:r>
              <a:rPr lang="en-US" sz="1100" kern="0" dirty="0">
                <a:cs typeface="Calibri" panose="020F0502020204030204" pitchFamily="34" charset="0"/>
              </a:rPr>
              <a:t>			  	   </a:t>
            </a:r>
            <a:r>
              <a:rPr lang="en-US" sz="1100" b="1" u="sng" kern="0" dirty="0">
                <a:solidFill>
                  <a:srgbClr val="45196F"/>
                </a:solidFill>
                <a:cs typeface="Calibri" panose="020F0502020204030204" pitchFamily="34" charset="0"/>
              </a:rPr>
              <a:t>Source</a:t>
            </a:r>
            <a:endParaRPr lang="en-US" sz="1100" kern="0" dirty="0">
              <a:solidFill>
                <a:srgbClr val="45196F"/>
              </a:solidFill>
              <a:cs typeface="Calibri" panose="020F0502020204030204" pitchFamily="34" charset="0"/>
            </a:endParaRPr>
          </a:p>
          <a:p>
            <a:pPr marL="0" indent="0">
              <a:buFont typeface="Wingdings" panose="05000000000000000000" pitchFamily="2" charset="2"/>
              <a:buNone/>
            </a:pPr>
            <a:r>
              <a:rPr lang="en-US" sz="1100" kern="0" dirty="0">
                <a:cs typeface="Calibri" panose="020F0502020204030204" pitchFamily="34" charset="0"/>
              </a:rPr>
              <a:t>New Home Sales			   	   U.S. Bureau of the Census</a:t>
            </a:r>
          </a:p>
          <a:p>
            <a:pPr marL="0" indent="0">
              <a:buFont typeface="Wingdings" panose="05000000000000000000" pitchFamily="2" charset="2"/>
              <a:buNone/>
            </a:pPr>
            <a:r>
              <a:rPr lang="en-US" sz="1100" kern="0" dirty="0">
                <a:cs typeface="Calibri" panose="020F0502020204030204" pitchFamily="34" charset="0"/>
              </a:rPr>
              <a:t>S&amp;P/Case-Shiller Home Price Index (20 city) - YoY Change          	                                S&amp;P Dow Jones Indices LLC</a:t>
            </a:r>
          </a:p>
          <a:p>
            <a:pPr marL="0" indent="0">
              <a:buFont typeface="Wingdings" panose="05000000000000000000" pitchFamily="2" charset="2"/>
              <a:buNone/>
            </a:pPr>
            <a:r>
              <a:rPr lang="en-US" sz="1100" kern="0" dirty="0">
                <a:cs typeface="Calibri" panose="020F0502020204030204" pitchFamily="34" charset="0"/>
              </a:rPr>
              <a:t>Total Construction Spending - YoY Change		   	   U.S. Bureau of the Census</a:t>
            </a:r>
          </a:p>
          <a:p>
            <a:pPr marL="0" indent="0">
              <a:buFont typeface="Wingdings" panose="05000000000000000000" pitchFamily="2" charset="2"/>
              <a:buNone/>
            </a:pPr>
            <a:r>
              <a:rPr lang="en-US" sz="1100" kern="0" dirty="0">
                <a:cs typeface="Calibri" panose="020F0502020204030204" pitchFamily="34" charset="0"/>
              </a:rPr>
              <a:t>ISM Manufacturing Composite PMI		   	   Institute for Supply Management</a:t>
            </a:r>
          </a:p>
          <a:p>
            <a:pPr marL="0" indent="0">
              <a:buFont typeface="Wingdings" panose="05000000000000000000" pitchFamily="2" charset="2"/>
              <a:buNone/>
            </a:pPr>
            <a:r>
              <a:rPr lang="en-US" sz="1100" kern="0" dirty="0">
                <a:cs typeface="Calibri" panose="020F0502020204030204" pitchFamily="34" charset="0"/>
              </a:rPr>
              <a:t>ISM Manufacturing New Orders		  	                               Institute for Supply Management</a:t>
            </a:r>
          </a:p>
          <a:p>
            <a:pPr marL="0" indent="0">
              <a:buFont typeface="Wingdings" panose="05000000000000000000" pitchFamily="2" charset="2"/>
              <a:buNone/>
            </a:pPr>
            <a:r>
              <a:rPr lang="en-US" sz="1100" kern="0" dirty="0">
                <a:cs typeface="Calibri" panose="020F0502020204030204" pitchFamily="34" charset="0"/>
              </a:rPr>
              <a:t>ISM Services Composite PMI		  		   Institute for Supply Management</a:t>
            </a:r>
          </a:p>
          <a:p>
            <a:pPr marL="0" indent="0">
              <a:buFont typeface="Wingdings" panose="05000000000000000000" pitchFamily="2" charset="2"/>
              <a:buNone/>
            </a:pPr>
            <a:r>
              <a:rPr lang="en-US" sz="1100" kern="0" dirty="0">
                <a:cs typeface="Calibri" panose="020F0502020204030204" pitchFamily="34" charset="0"/>
              </a:rPr>
              <a:t>ISM Services New Orders			                                 Institute for Supply Management</a:t>
            </a:r>
          </a:p>
          <a:p>
            <a:pPr marL="0" indent="0">
              <a:buFont typeface="Wingdings" panose="05000000000000000000" pitchFamily="2" charset="2"/>
              <a:buNone/>
            </a:pPr>
            <a:r>
              <a:rPr lang="en-US" sz="1100" kern="0" dirty="0">
                <a:cs typeface="Calibri" panose="020F0502020204030204" pitchFamily="34" charset="0"/>
              </a:rPr>
              <a:t>U. of Michigan Consumer Sentiment			   University of Michigan</a:t>
            </a:r>
          </a:p>
          <a:p>
            <a:pPr marL="0" indent="0">
              <a:buFont typeface="Wingdings" panose="05000000000000000000" pitchFamily="2" charset="2"/>
              <a:buNone/>
            </a:pPr>
            <a:r>
              <a:rPr lang="en-US" sz="1100" kern="0" dirty="0">
                <a:cs typeface="Calibri" panose="020F0502020204030204" pitchFamily="34" charset="0"/>
              </a:rPr>
              <a:t>Consumer Price Index (CPI) - YoY Change			   U.S. Bureau of Labor Statistics</a:t>
            </a:r>
          </a:p>
          <a:p>
            <a:pPr marL="0" indent="0">
              <a:buFont typeface="Wingdings" panose="05000000000000000000" pitchFamily="2" charset="2"/>
              <a:buNone/>
            </a:pPr>
            <a:r>
              <a:rPr lang="en-US" sz="1100" kern="0" dirty="0">
                <a:cs typeface="Calibri" panose="020F0502020204030204" pitchFamily="34" charset="0"/>
              </a:rPr>
              <a:t>Personal Consumption Expenditure (PCE) - YoY Change	 	   U.S. Bureau of Economic Analysis</a:t>
            </a:r>
          </a:p>
          <a:p>
            <a:pPr marL="0" indent="0">
              <a:buFont typeface="Wingdings" panose="05000000000000000000" pitchFamily="2" charset="2"/>
              <a:buNone/>
            </a:pPr>
            <a:r>
              <a:rPr lang="en-US" sz="1100" kern="0" dirty="0">
                <a:cs typeface="Calibri" panose="020F0502020204030204" pitchFamily="34" charset="0"/>
              </a:rPr>
              <a:t>Producer Price Index (PPI) - YoY Change			   U.S. Bureau of Labor Statistics</a:t>
            </a:r>
          </a:p>
          <a:p>
            <a:pPr marL="0" indent="0">
              <a:buFont typeface="Wingdings" panose="05000000000000000000" pitchFamily="2" charset="2"/>
              <a:buNone/>
            </a:pPr>
            <a:r>
              <a:rPr lang="en-US" sz="1100" kern="0" dirty="0">
                <a:cs typeface="Calibri" panose="020F0502020204030204" pitchFamily="34" charset="0"/>
              </a:rPr>
              <a:t>Average Hourly Earnings - YoY Change			   U.S. Bureau of Labor Statistics</a:t>
            </a:r>
          </a:p>
          <a:p>
            <a:pPr marL="0" indent="0">
              <a:buFont typeface="Wingdings" panose="05000000000000000000" pitchFamily="2" charset="2"/>
              <a:buNone/>
            </a:pPr>
            <a:r>
              <a:rPr lang="en-US" sz="1100" kern="0" dirty="0">
                <a:cs typeface="Calibri" panose="020F0502020204030204" pitchFamily="34" charset="0"/>
              </a:rPr>
              <a:t>Real GDP – QoQ (SAAR)				   U.S. Bureau of Economic Analysis</a:t>
            </a:r>
          </a:p>
          <a:p>
            <a:pPr marL="0" indent="0">
              <a:buFont typeface="Wingdings" panose="05000000000000000000" pitchFamily="2" charset="2"/>
              <a:buNone/>
            </a:pPr>
            <a:r>
              <a:rPr lang="en-US" sz="1100" kern="0" dirty="0">
                <a:cs typeface="Calibri" panose="020F0502020204030204" pitchFamily="34" charset="0"/>
              </a:rPr>
              <a:t>Real GDP – YoY Change				   U.S. Bureau of Economic Analysis</a:t>
            </a:r>
          </a:p>
          <a:p>
            <a:pPr marL="0" indent="0">
              <a:buFont typeface="Wingdings" panose="05000000000000000000" pitchFamily="2" charset="2"/>
              <a:buNone/>
            </a:pPr>
            <a:r>
              <a:rPr lang="en-US" sz="1100" kern="0" dirty="0">
                <a:cs typeface="Calibri" panose="020F0502020204030204" pitchFamily="34" charset="0"/>
              </a:rPr>
              <a:t>Treasury Yield Curve (10-Yr. Minus 2-Yr.)			   Federal Reserve Bank of St. Louis</a:t>
            </a:r>
          </a:p>
          <a:p>
            <a:pPr marL="0" indent="0">
              <a:buFont typeface="Wingdings" panose="05000000000000000000" pitchFamily="2" charset="2"/>
              <a:buNone/>
            </a:pPr>
            <a:r>
              <a:rPr lang="en-US" sz="1100" kern="0" dirty="0">
                <a:cs typeface="Calibri" panose="020F0502020204030204" pitchFamily="34" charset="0"/>
              </a:rPr>
              <a:t>Leading Economic Index (LEI) – YoY Change		                                 The Conference Board</a:t>
            </a:r>
          </a:p>
        </p:txBody>
      </p:sp>
    </p:spTree>
    <p:extLst>
      <p:ext uri="{BB962C8B-B14F-4D97-AF65-F5344CB8AC3E}">
        <p14:creationId xmlns:p14="http://schemas.microsoft.com/office/powerpoint/2010/main" val="193041083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E7AE61D-C93E-444D-8C97-6B83ED7FE5F6}"/>
              </a:ext>
            </a:extLst>
          </p:cNvPr>
          <p:cNvSpPr>
            <a:spLocks noGrp="1"/>
          </p:cNvSpPr>
          <p:nvPr>
            <p:ph idx="4294967295"/>
          </p:nvPr>
        </p:nvSpPr>
        <p:spPr>
          <a:xfrm>
            <a:off x="0" y="801688"/>
            <a:ext cx="11293475" cy="5418137"/>
          </a:xfrm>
        </p:spPr>
        <p:txBody>
          <a:bodyPr>
            <a:normAutofit/>
          </a:bodyPr>
          <a:lstStyle/>
          <a:p>
            <a:pPr marL="0" indent="0" algn="just">
              <a:lnSpc>
                <a:spcPct val="120000"/>
              </a:lnSpc>
              <a:spcBef>
                <a:spcPts val="0"/>
              </a:spcBef>
              <a:buNone/>
            </a:pPr>
            <a:endParaRPr lang="en-US" sz="1200" b="0" dirty="0"/>
          </a:p>
          <a:p>
            <a:pPr marL="0" indent="0" algn="just">
              <a:buNone/>
            </a:pPr>
            <a:endParaRPr lang="en-US" altLang="en-US" sz="1200" b="0" dirty="0"/>
          </a:p>
        </p:txBody>
      </p:sp>
      <p:sp>
        <p:nvSpPr>
          <p:cNvPr id="2" name="Title 1">
            <a:extLst>
              <a:ext uri="{FF2B5EF4-FFF2-40B4-BE49-F238E27FC236}">
                <a16:creationId xmlns:a16="http://schemas.microsoft.com/office/drawing/2014/main" id="{57807F3A-C448-4393-9DB2-E62454BB6004}"/>
              </a:ext>
            </a:extLst>
          </p:cNvPr>
          <p:cNvSpPr>
            <a:spLocks noGrp="1"/>
          </p:cNvSpPr>
          <p:nvPr>
            <p:ph type="title" idx="4294967295"/>
          </p:nvPr>
        </p:nvSpPr>
        <p:spPr>
          <a:xfrm>
            <a:off x="0" y="365125"/>
            <a:ext cx="10941050" cy="582613"/>
          </a:xfrm>
        </p:spPr>
        <p:txBody>
          <a:bodyPr/>
          <a:lstStyle/>
          <a:p>
            <a:r>
              <a:rPr lang="en-US" dirty="0">
                <a:solidFill>
                  <a:srgbClr val="002060"/>
                </a:solidFill>
              </a:rPr>
              <a:t>Data Sources</a:t>
            </a:r>
          </a:p>
        </p:txBody>
      </p:sp>
      <p:sp>
        <p:nvSpPr>
          <p:cNvPr id="5" name="Slide Number Placeholder 4">
            <a:extLst>
              <a:ext uri="{FF2B5EF4-FFF2-40B4-BE49-F238E27FC236}">
                <a16:creationId xmlns:a16="http://schemas.microsoft.com/office/drawing/2014/main" id="{45C2CD9D-66D4-9C9E-9469-BF3E77AD4F75}"/>
              </a:ext>
            </a:extLst>
          </p:cNvPr>
          <p:cNvSpPr>
            <a:spLocks noGrp="1"/>
          </p:cNvSpPr>
          <p:nvPr>
            <p:ph type="sldNum" sz="quarter" idx="10"/>
          </p:nvPr>
        </p:nvSpPr>
        <p:spPr/>
        <p:txBody>
          <a:bodyPr/>
          <a:lstStyle/>
          <a:p>
            <a:fld id="{37CAAC7E-E39D-465C-A5AC-7339A68ECE7D}" type="slidenum">
              <a:rPr lang="en-US" smtClean="0"/>
              <a:pPr/>
              <a:t>24</a:t>
            </a:fld>
            <a:endParaRPr lang="en-US" dirty="0"/>
          </a:p>
        </p:txBody>
      </p:sp>
      <p:sp>
        <p:nvSpPr>
          <p:cNvPr id="6" name="Content Placeholder 2">
            <a:extLst>
              <a:ext uri="{FF2B5EF4-FFF2-40B4-BE49-F238E27FC236}">
                <a16:creationId xmlns:a16="http://schemas.microsoft.com/office/drawing/2014/main" id="{125B2478-DAC1-6663-7DE5-AAF32CEA5575}"/>
              </a:ext>
            </a:extLst>
          </p:cNvPr>
          <p:cNvSpPr txBox="1">
            <a:spLocks/>
          </p:cNvSpPr>
          <p:nvPr/>
        </p:nvSpPr>
        <p:spPr>
          <a:xfrm>
            <a:off x="457200" y="1417637"/>
            <a:ext cx="8229600" cy="4221163"/>
          </a:xfrm>
          <a:prstGeom prst="rect">
            <a:avLst/>
          </a:prstGeom>
        </p:spPr>
        <p:txBody>
          <a:bodyPr/>
          <a:lstStyle>
            <a:lvl1pPr marL="231775" indent="-231775" algn="l" rtl="0" eaLnBrk="0" fontAlgn="base" hangingPunct="0">
              <a:spcBef>
                <a:spcPct val="30000"/>
              </a:spcBef>
              <a:spcAft>
                <a:spcPct val="10000"/>
              </a:spcAft>
              <a:buClr>
                <a:srgbClr val="260859"/>
              </a:buClr>
              <a:buFont typeface="Wingdings" panose="05000000000000000000" pitchFamily="2" charset="2"/>
              <a:buChar char="§"/>
              <a:defRPr sz="2000">
                <a:solidFill>
                  <a:schemeClr val="tx1"/>
                </a:solidFill>
                <a:latin typeface="+mn-lt"/>
                <a:ea typeface="MS PGothic" panose="020B0600070205080204" pitchFamily="34" charset="-128"/>
                <a:cs typeface="Geneva" pitchFamily="-105" charset="0"/>
              </a:defRPr>
            </a:lvl1pPr>
            <a:lvl2pPr marL="573088" indent="-227013" algn="l" rtl="0" eaLnBrk="0" fontAlgn="base" hangingPunct="0">
              <a:spcBef>
                <a:spcPct val="30000"/>
              </a:spcBef>
              <a:spcAft>
                <a:spcPct val="10000"/>
              </a:spcAft>
              <a:buClr>
                <a:srgbClr val="260859"/>
              </a:buClr>
              <a:buFont typeface="Wingdings" panose="05000000000000000000" pitchFamily="2" charset="2"/>
              <a:buChar char="§"/>
              <a:defRPr>
                <a:solidFill>
                  <a:schemeClr val="tx1"/>
                </a:solidFill>
                <a:latin typeface="+mn-lt"/>
                <a:ea typeface="Geneva" charset="-128"/>
                <a:cs typeface="Geneva" pitchFamily="-105" charset="0"/>
              </a:defRPr>
            </a:lvl2pPr>
            <a:lvl3pPr marL="914400" indent="-227013" algn="l" rtl="0" eaLnBrk="0" fontAlgn="base" hangingPunct="0">
              <a:spcBef>
                <a:spcPct val="30000"/>
              </a:spcBef>
              <a:spcAft>
                <a:spcPct val="10000"/>
              </a:spcAft>
              <a:buClr>
                <a:srgbClr val="260859"/>
              </a:buClr>
              <a:buFont typeface="Wingdings" panose="05000000000000000000" pitchFamily="2" charset="2"/>
              <a:buChar char="§"/>
              <a:defRPr sz="1600">
                <a:solidFill>
                  <a:schemeClr val="tx1"/>
                </a:solidFill>
                <a:latin typeface="+mn-lt"/>
                <a:ea typeface="Geneva" charset="-128"/>
                <a:cs typeface="Geneva" pitchFamily="-105" charset="0"/>
              </a:defRPr>
            </a:lvl3pPr>
            <a:lvl4pPr marL="1255713" indent="-227013" algn="l" rtl="0" eaLnBrk="0" fontAlgn="base" hangingPunct="0">
              <a:spcBef>
                <a:spcPct val="30000"/>
              </a:spcBef>
              <a:spcAft>
                <a:spcPct val="10000"/>
              </a:spcAft>
              <a:buClr>
                <a:srgbClr val="260859"/>
              </a:buClr>
              <a:buFont typeface="Wingdings" panose="05000000000000000000" pitchFamily="2" charset="2"/>
              <a:buChar char="§"/>
              <a:defRPr sz="1400">
                <a:solidFill>
                  <a:schemeClr val="tx1"/>
                </a:solidFill>
                <a:latin typeface="+mn-lt"/>
                <a:ea typeface="Geneva" charset="-128"/>
                <a:cs typeface="Geneva" pitchFamily="-105" charset="0"/>
              </a:defRPr>
            </a:lvl4pPr>
            <a:lvl5pPr marL="1597025" indent="-227013" algn="l" rtl="0" eaLnBrk="0" fontAlgn="base" hangingPunct="0">
              <a:spcBef>
                <a:spcPct val="30000"/>
              </a:spcBef>
              <a:spcAft>
                <a:spcPct val="10000"/>
              </a:spcAft>
              <a:buClr>
                <a:srgbClr val="260859"/>
              </a:buClr>
              <a:buFont typeface="Wingdings" panose="05000000000000000000" pitchFamily="2" charset="2"/>
              <a:buChar char="§"/>
              <a:defRPr sz="1400">
                <a:solidFill>
                  <a:schemeClr val="tx1"/>
                </a:solidFill>
                <a:latin typeface="+mn-lt"/>
                <a:ea typeface="Geneva" charset="-128"/>
                <a:cs typeface="Geneva" pitchFamily="-105" charset="0"/>
              </a:defRPr>
            </a:lvl5pPr>
            <a:lvl6pPr marL="2054225" indent="-227013" algn="l" rtl="0" fontAlgn="base">
              <a:spcBef>
                <a:spcPct val="30000"/>
              </a:spcBef>
              <a:spcAft>
                <a:spcPct val="10000"/>
              </a:spcAft>
              <a:buClr>
                <a:srgbClr val="260859"/>
              </a:buClr>
              <a:buChar char="•"/>
              <a:defRPr sz="1400">
                <a:solidFill>
                  <a:schemeClr val="tx1"/>
                </a:solidFill>
                <a:latin typeface="+mn-lt"/>
              </a:defRPr>
            </a:lvl6pPr>
            <a:lvl7pPr marL="2511425" indent="-227013" algn="l" rtl="0" fontAlgn="base">
              <a:spcBef>
                <a:spcPct val="30000"/>
              </a:spcBef>
              <a:spcAft>
                <a:spcPct val="10000"/>
              </a:spcAft>
              <a:buClr>
                <a:srgbClr val="260859"/>
              </a:buClr>
              <a:buChar char="•"/>
              <a:defRPr sz="1400">
                <a:solidFill>
                  <a:schemeClr val="tx1"/>
                </a:solidFill>
                <a:latin typeface="+mn-lt"/>
              </a:defRPr>
            </a:lvl7pPr>
            <a:lvl8pPr marL="2968625" indent="-227013" algn="l" rtl="0" fontAlgn="base">
              <a:spcBef>
                <a:spcPct val="30000"/>
              </a:spcBef>
              <a:spcAft>
                <a:spcPct val="10000"/>
              </a:spcAft>
              <a:buClr>
                <a:srgbClr val="260859"/>
              </a:buClr>
              <a:buChar char="•"/>
              <a:defRPr sz="1400">
                <a:solidFill>
                  <a:schemeClr val="tx1"/>
                </a:solidFill>
                <a:latin typeface="+mn-lt"/>
              </a:defRPr>
            </a:lvl8pPr>
            <a:lvl9pPr marL="3425825" indent="-227013" algn="l" rtl="0" fontAlgn="base">
              <a:spcBef>
                <a:spcPct val="30000"/>
              </a:spcBef>
              <a:spcAft>
                <a:spcPct val="10000"/>
              </a:spcAft>
              <a:buClr>
                <a:srgbClr val="260859"/>
              </a:buClr>
              <a:buChar char="•"/>
              <a:defRPr sz="1400">
                <a:solidFill>
                  <a:schemeClr val="tx1"/>
                </a:solidFill>
                <a:latin typeface="+mn-lt"/>
              </a:defRPr>
            </a:lvl9pPr>
          </a:lstStyle>
          <a:p>
            <a:pPr marL="0" indent="0">
              <a:buFont typeface="Wingdings" panose="05000000000000000000" pitchFamily="2" charset="2"/>
              <a:buNone/>
            </a:pPr>
            <a:r>
              <a:rPr lang="en-US" sz="1100" b="1" u="sng" kern="0" dirty="0">
                <a:solidFill>
                  <a:srgbClr val="45196F"/>
                </a:solidFill>
                <a:cs typeface="Calibri" panose="020F0502020204030204" pitchFamily="34" charset="0"/>
              </a:rPr>
              <a:t>Economic Indicator</a:t>
            </a:r>
            <a:r>
              <a:rPr lang="en-US" sz="1100" kern="0" dirty="0">
                <a:cs typeface="Calibri" panose="020F0502020204030204" pitchFamily="34" charset="0"/>
              </a:rPr>
              <a:t>			  	   </a:t>
            </a:r>
            <a:r>
              <a:rPr lang="en-US" sz="1100" b="1" u="sng" kern="0" dirty="0">
                <a:solidFill>
                  <a:srgbClr val="45196F"/>
                </a:solidFill>
                <a:cs typeface="Calibri" panose="020F0502020204030204" pitchFamily="34" charset="0"/>
              </a:rPr>
              <a:t>Source</a:t>
            </a:r>
            <a:endParaRPr lang="en-US" sz="1100" kern="0" dirty="0">
              <a:solidFill>
                <a:srgbClr val="45196F"/>
              </a:solidFill>
              <a:cs typeface="Calibri" panose="020F0502020204030204" pitchFamily="34" charset="0"/>
            </a:endParaRPr>
          </a:p>
          <a:p>
            <a:pPr marL="0" indent="0">
              <a:buFont typeface="Wingdings" panose="05000000000000000000" pitchFamily="2" charset="2"/>
              <a:buNone/>
            </a:pPr>
            <a:r>
              <a:rPr lang="en-US" sz="1100" kern="0" dirty="0">
                <a:cs typeface="Calibri" panose="020F0502020204030204" pitchFamily="34" charset="0"/>
              </a:rPr>
              <a:t>New Home Sales			   	   U.S. Bureau of the Census</a:t>
            </a:r>
          </a:p>
          <a:p>
            <a:pPr marL="0" indent="0">
              <a:buFont typeface="Wingdings" panose="05000000000000000000" pitchFamily="2" charset="2"/>
              <a:buNone/>
            </a:pPr>
            <a:r>
              <a:rPr lang="en-US" sz="1100" kern="0" dirty="0">
                <a:cs typeface="Calibri" panose="020F0502020204030204" pitchFamily="34" charset="0"/>
              </a:rPr>
              <a:t>S&amp;P/Case-Shiller Home Price Index (20 city) - YoY Change          	                               S&amp;P Dow Jones Indices LLC</a:t>
            </a:r>
          </a:p>
          <a:p>
            <a:pPr marL="0" indent="0">
              <a:buFont typeface="Wingdings" panose="05000000000000000000" pitchFamily="2" charset="2"/>
              <a:buNone/>
            </a:pPr>
            <a:r>
              <a:rPr lang="en-US" sz="1100" kern="0" dirty="0">
                <a:cs typeface="Calibri" panose="020F0502020204030204" pitchFamily="34" charset="0"/>
              </a:rPr>
              <a:t>Total Construction Spending - YoY Change		   	   U.S. Bureau of the Census</a:t>
            </a:r>
          </a:p>
          <a:p>
            <a:pPr marL="0" indent="0">
              <a:buFont typeface="Wingdings" panose="05000000000000000000" pitchFamily="2" charset="2"/>
              <a:buNone/>
            </a:pPr>
            <a:r>
              <a:rPr lang="en-US" sz="1100" kern="0" dirty="0">
                <a:cs typeface="Calibri" panose="020F0502020204030204" pitchFamily="34" charset="0"/>
              </a:rPr>
              <a:t>ISM Manufacturing Composite PMI		   	   Institute for Supply Management</a:t>
            </a:r>
          </a:p>
          <a:p>
            <a:pPr marL="0" indent="0">
              <a:buFont typeface="Wingdings" panose="05000000000000000000" pitchFamily="2" charset="2"/>
              <a:buNone/>
            </a:pPr>
            <a:r>
              <a:rPr lang="en-US" sz="1100" kern="0" dirty="0">
                <a:cs typeface="Calibri" panose="020F0502020204030204" pitchFamily="34" charset="0"/>
              </a:rPr>
              <a:t>ISM Manufacturing New Orders		  	                               Institute for Supply Management</a:t>
            </a:r>
          </a:p>
          <a:p>
            <a:pPr marL="0" indent="0">
              <a:buFont typeface="Wingdings" panose="05000000000000000000" pitchFamily="2" charset="2"/>
              <a:buNone/>
            </a:pPr>
            <a:r>
              <a:rPr lang="en-US" sz="1100" kern="0" dirty="0">
                <a:cs typeface="Calibri" panose="020F0502020204030204" pitchFamily="34" charset="0"/>
              </a:rPr>
              <a:t>ISM Services Composite PMI		  		   Institute for Supply Management</a:t>
            </a:r>
          </a:p>
          <a:p>
            <a:pPr marL="0" indent="0">
              <a:buFont typeface="Wingdings" panose="05000000000000000000" pitchFamily="2" charset="2"/>
              <a:buNone/>
            </a:pPr>
            <a:r>
              <a:rPr lang="en-US" sz="1100" kern="0" dirty="0">
                <a:cs typeface="Calibri" panose="020F0502020204030204" pitchFamily="34" charset="0"/>
              </a:rPr>
              <a:t>ISM Services New Orders			                                Institute for Supply Management</a:t>
            </a:r>
          </a:p>
          <a:p>
            <a:pPr marL="0" indent="0">
              <a:buFont typeface="Wingdings" panose="05000000000000000000" pitchFamily="2" charset="2"/>
              <a:buNone/>
            </a:pPr>
            <a:r>
              <a:rPr lang="en-US" sz="1100" kern="0" dirty="0">
                <a:cs typeface="Calibri" panose="020F0502020204030204" pitchFamily="34" charset="0"/>
              </a:rPr>
              <a:t>U. of Michigan Consumer Sentiment			   University of Michigan</a:t>
            </a:r>
          </a:p>
          <a:p>
            <a:pPr marL="0" indent="0">
              <a:buFont typeface="Wingdings" panose="05000000000000000000" pitchFamily="2" charset="2"/>
              <a:buNone/>
            </a:pPr>
            <a:r>
              <a:rPr lang="en-US" sz="1100" kern="0" dirty="0">
                <a:cs typeface="Calibri" panose="020F0502020204030204" pitchFamily="34" charset="0"/>
              </a:rPr>
              <a:t>Consumer Price Index (CPI) - YoY Change			   U.S. Bureau of Labor Statistics</a:t>
            </a:r>
          </a:p>
          <a:p>
            <a:pPr marL="0" indent="0">
              <a:buFont typeface="Wingdings" panose="05000000000000000000" pitchFamily="2" charset="2"/>
              <a:buNone/>
            </a:pPr>
            <a:r>
              <a:rPr lang="en-US" sz="1100" kern="0" dirty="0">
                <a:cs typeface="Calibri" panose="020F0502020204030204" pitchFamily="34" charset="0"/>
              </a:rPr>
              <a:t>Personal Consumption Expenditure (PCE) - YoY Change	 	   U.S. Bureau of Economic Analysis</a:t>
            </a:r>
          </a:p>
          <a:p>
            <a:pPr marL="0" indent="0">
              <a:buFont typeface="Wingdings" panose="05000000000000000000" pitchFamily="2" charset="2"/>
              <a:buNone/>
            </a:pPr>
            <a:r>
              <a:rPr lang="en-US" sz="1100" kern="0" dirty="0">
                <a:cs typeface="Calibri" panose="020F0502020204030204" pitchFamily="34" charset="0"/>
              </a:rPr>
              <a:t>Producer Price Index (PPI) - YoY Change			   U.S. Bureau of Labor Statistics</a:t>
            </a:r>
          </a:p>
          <a:p>
            <a:pPr marL="0" indent="0">
              <a:buFont typeface="Wingdings" panose="05000000000000000000" pitchFamily="2" charset="2"/>
              <a:buNone/>
            </a:pPr>
            <a:r>
              <a:rPr lang="en-US" sz="1100" kern="0" dirty="0">
                <a:cs typeface="Calibri" panose="020F0502020204030204" pitchFamily="34" charset="0"/>
              </a:rPr>
              <a:t>Average Hourly Earnings - YoY Change			   U.S. Bureau of Labor Statistics</a:t>
            </a:r>
          </a:p>
          <a:p>
            <a:pPr marL="0" indent="0">
              <a:buFont typeface="Wingdings" panose="05000000000000000000" pitchFamily="2" charset="2"/>
              <a:buNone/>
            </a:pPr>
            <a:r>
              <a:rPr lang="en-US" sz="1100" kern="0" dirty="0">
                <a:cs typeface="Calibri" panose="020F0502020204030204" pitchFamily="34" charset="0"/>
              </a:rPr>
              <a:t>Real GDP – QoQ (SAAR)				   U.S. Bureau of Economic Analysis</a:t>
            </a:r>
          </a:p>
          <a:p>
            <a:pPr marL="0" indent="0">
              <a:buFont typeface="Wingdings" panose="05000000000000000000" pitchFamily="2" charset="2"/>
              <a:buNone/>
            </a:pPr>
            <a:r>
              <a:rPr lang="en-US" sz="1100" kern="0" dirty="0">
                <a:cs typeface="Calibri" panose="020F0502020204030204" pitchFamily="34" charset="0"/>
              </a:rPr>
              <a:t>Real GDP – YoY Change				   U.S. Bureau of Economic Analysis</a:t>
            </a:r>
          </a:p>
          <a:p>
            <a:pPr marL="0" indent="0">
              <a:buFont typeface="Wingdings" panose="05000000000000000000" pitchFamily="2" charset="2"/>
              <a:buNone/>
            </a:pPr>
            <a:r>
              <a:rPr lang="en-US" sz="1100" kern="0" dirty="0">
                <a:cs typeface="Calibri" panose="020F0502020204030204" pitchFamily="34" charset="0"/>
              </a:rPr>
              <a:t>Treasury Yield Curve (10-Yr. Minus 2-Yr.)			   Federal Reserve Bank of St. Louis</a:t>
            </a:r>
          </a:p>
          <a:p>
            <a:pPr marL="0" indent="0">
              <a:buFont typeface="Wingdings" panose="05000000000000000000" pitchFamily="2" charset="2"/>
              <a:buNone/>
            </a:pPr>
            <a:r>
              <a:rPr lang="en-US" sz="1100" kern="0" dirty="0">
                <a:cs typeface="Calibri" panose="020F0502020204030204" pitchFamily="34" charset="0"/>
              </a:rPr>
              <a:t>Leading Economic Index (LEI) – YoY Change		                                The Conference Board</a:t>
            </a:r>
          </a:p>
        </p:txBody>
      </p:sp>
    </p:spTree>
    <p:extLst>
      <p:ext uri="{BB962C8B-B14F-4D97-AF65-F5344CB8AC3E}">
        <p14:creationId xmlns:p14="http://schemas.microsoft.com/office/powerpoint/2010/main" val="360930985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B44537D-7484-49F6-B35B-014DFE6C1CE6}"/>
              </a:ext>
            </a:extLst>
          </p:cNvPr>
          <p:cNvSpPr txBox="1"/>
          <p:nvPr/>
        </p:nvSpPr>
        <p:spPr>
          <a:xfrm>
            <a:off x="2329840" y="900169"/>
            <a:ext cx="6939420" cy="4893647"/>
          </a:xfrm>
          <a:prstGeom prst="rect">
            <a:avLst/>
          </a:prstGeom>
          <a:noFill/>
        </p:spPr>
        <p:txBody>
          <a:bodyPr wrap="square" rtlCol="0">
            <a:spAutoFit/>
          </a:bodyPr>
          <a:lstStyle/>
          <a:p>
            <a:pPr algn="ctr"/>
            <a:r>
              <a:rPr lang="en-US" sz="9600" b="1" dirty="0">
                <a:solidFill>
                  <a:srgbClr val="85216C"/>
                </a:solidFill>
                <a:latin typeface="Arial" panose="020B0604020202020204" pitchFamily="34" charset="0"/>
                <a:cs typeface="Arial" panose="020B0604020202020204" pitchFamily="34" charset="0"/>
              </a:rPr>
              <a:t>Thank You</a:t>
            </a:r>
          </a:p>
          <a:p>
            <a:pPr algn="ctr"/>
            <a:r>
              <a:rPr lang="en-US" sz="9600" b="1" dirty="0">
                <a:solidFill>
                  <a:srgbClr val="85216C"/>
                </a:solidFill>
                <a:latin typeface="Arial" panose="020B0604020202020204" pitchFamily="34" charset="0"/>
                <a:cs typeface="Arial" panose="020B0604020202020204" pitchFamily="34" charset="0"/>
              </a:rPr>
              <a:t> </a:t>
            </a:r>
          </a:p>
          <a:p>
            <a:pPr algn="ctr"/>
            <a:r>
              <a:rPr lang="en-US" sz="4000" b="1" dirty="0">
                <a:solidFill>
                  <a:srgbClr val="85216C"/>
                </a:solidFill>
                <a:latin typeface="Arial" panose="020B0604020202020204" pitchFamily="34" charset="0"/>
                <a:cs typeface="Arial" panose="020B0604020202020204" pitchFamily="34" charset="0"/>
              </a:rPr>
              <a:t>For more recent updates follow us on Twitter </a:t>
            </a:r>
            <a:r>
              <a:rPr lang="en-US" sz="4000" b="1" dirty="0">
                <a:solidFill>
                  <a:srgbClr val="85216C"/>
                </a:solidFill>
                <a:latin typeface="Arial" panose="020B0604020202020204" pitchFamily="34" charset="0"/>
                <a:cs typeface="Arial" panose="020B0604020202020204" pitchFamily="34" charset="0"/>
                <a:hlinkClick r:id="rId3"/>
              </a:rPr>
              <a:t>@CeteraIM</a:t>
            </a:r>
            <a:endParaRPr lang="en-US" sz="4000" b="1" dirty="0">
              <a:solidFill>
                <a:srgbClr val="85216C"/>
              </a:solidFill>
              <a:latin typeface="Arial" panose="020B0604020202020204" pitchFamily="34" charset="0"/>
              <a:cs typeface="Arial" panose="020B0604020202020204" pitchFamily="34" charset="0"/>
            </a:endParaRPr>
          </a:p>
        </p:txBody>
      </p:sp>
      <p:sp>
        <p:nvSpPr>
          <p:cNvPr id="4" name="Slide Number Placeholder 3">
            <a:extLst>
              <a:ext uri="{FF2B5EF4-FFF2-40B4-BE49-F238E27FC236}">
                <a16:creationId xmlns:a16="http://schemas.microsoft.com/office/drawing/2014/main" id="{00512215-B4FB-37A6-90AB-C9480FD80F16}"/>
              </a:ext>
            </a:extLst>
          </p:cNvPr>
          <p:cNvSpPr>
            <a:spLocks noGrp="1"/>
          </p:cNvSpPr>
          <p:nvPr>
            <p:ph type="sldNum" sz="quarter" idx="10"/>
          </p:nvPr>
        </p:nvSpPr>
        <p:spPr/>
        <p:txBody>
          <a:bodyPr/>
          <a:lstStyle/>
          <a:p>
            <a:fld id="{37CAAC7E-E39D-465C-A5AC-7339A68ECE7D}" type="slidenum">
              <a:rPr lang="en-US" smtClean="0"/>
              <a:pPr/>
              <a:t>25</a:t>
            </a:fld>
            <a:endParaRPr lang="en-US" dirty="0"/>
          </a:p>
        </p:txBody>
      </p:sp>
    </p:spTree>
    <p:extLst>
      <p:ext uri="{BB962C8B-B14F-4D97-AF65-F5344CB8AC3E}">
        <p14:creationId xmlns:p14="http://schemas.microsoft.com/office/powerpoint/2010/main" val="578752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F6D5B226-D250-31BB-1664-6B4025102032}"/>
              </a:ext>
            </a:extLst>
          </p:cNvPr>
          <p:cNvSpPr>
            <a:spLocks noGrp="1"/>
          </p:cNvSpPr>
          <p:nvPr>
            <p:ph type="sldNum" sz="quarter" idx="12"/>
          </p:nvPr>
        </p:nvSpPr>
        <p:spPr/>
        <p:txBody>
          <a:bodyPr/>
          <a:lstStyle/>
          <a:p>
            <a:fld id="{5EBFF302-5449-41D5-8469-EE1F5AB045E0}" type="slidenum">
              <a:rPr lang="en-US" smtClean="0"/>
              <a:t>3</a:t>
            </a:fld>
            <a:endParaRPr lang="en-US" dirty="0"/>
          </a:p>
        </p:txBody>
      </p:sp>
      <p:sp>
        <p:nvSpPr>
          <p:cNvPr id="7" name="Rectangle 6">
            <a:extLst>
              <a:ext uri="{FF2B5EF4-FFF2-40B4-BE49-F238E27FC236}">
                <a16:creationId xmlns:a16="http://schemas.microsoft.com/office/drawing/2014/main" id="{4115B424-8EAF-58FC-4111-1D17251F7363}"/>
              </a:ext>
            </a:extLst>
          </p:cNvPr>
          <p:cNvSpPr/>
          <p:nvPr/>
        </p:nvSpPr>
        <p:spPr>
          <a:xfrm>
            <a:off x="583647" y="403025"/>
            <a:ext cx="3561937" cy="547842"/>
          </a:xfrm>
          <a:prstGeom prst="rect">
            <a:avLst/>
          </a:prstGeom>
        </p:spPr>
        <p:txBody>
          <a:bodyPr wrap="none">
            <a:spAutoFit/>
          </a:body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200" b="1" i="0" u="none" strike="noStrike" kern="1200" cap="none" spc="0" normalizeH="0" baseline="0" noProof="0" dirty="0">
                <a:ln>
                  <a:noFill/>
                </a:ln>
                <a:solidFill>
                  <a:srgbClr val="002060"/>
                </a:solidFill>
                <a:effectLst/>
                <a:uLnTx/>
                <a:uFillTx/>
                <a:latin typeface="Perpetua" panose="02020502060401020303" pitchFamily="18" charset="0"/>
                <a:ea typeface="+mn-ea"/>
                <a:cs typeface="+mn-cs"/>
              </a:rPr>
              <a:t>Inflation </a:t>
            </a:r>
            <a:r>
              <a:rPr lang="en-US" sz="3200" b="1" dirty="0">
                <a:solidFill>
                  <a:srgbClr val="002060"/>
                </a:solidFill>
                <a:latin typeface="Perpetua" panose="02020502060401020303" pitchFamily="18" charset="0"/>
              </a:rPr>
              <a:t>is Slowing</a:t>
            </a:r>
            <a:endParaRPr kumimoji="0" lang="en-US" sz="3200" b="1" i="0" u="none" strike="noStrike" kern="1200" cap="none" spc="0" normalizeH="0" baseline="0" noProof="0" dirty="0">
              <a:ln>
                <a:noFill/>
              </a:ln>
              <a:solidFill>
                <a:srgbClr val="002060"/>
              </a:solidFill>
              <a:effectLst/>
              <a:uLnTx/>
              <a:uFillTx/>
              <a:latin typeface="Perpetua" panose="02020502060401020303" pitchFamily="18" charset="0"/>
              <a:ea typeface="+mn-ea"/>
              <a:cs typeface="+mn-cs"/>
            </a:endParaRPr>
          </a:p>
        </p:txBody>
      </p:sp>
      <p:graphicFrame>
        <p:nvGraphicFramePr>
          <p:cNvPr id="2" name="Object 1">
            <a:extLst>
              <a:ext uri="{FF2B5EF4-FFF2-40B4-BE49-F238E27FC236}">
                <a16:creationId xmlns:a16="http://schemas.microsoft.com/office/drawing/2014/main" id="{BD8B779C-F15B-FED4-CCDA-471FE4AA7A1A}"/>
              </a:ext>
            </a:extLst>
          </p:cNvPr>
          <p:cNvGraphicFramePr>
            <a:graphicFrameLocks noChangeAspect="1"/>
          </p:cNvGraphicFramePr>
          <p:nvPr>
            <p:extLst>
              <p:ext uri="{D42A27DB-BD31-4B8C-83A1-F6EECF244321}">
                <p14:modId xmlns:p14="http://schemas.microsoft.com/office/powerpoint/2010/main" val="4158946084"/>
              </p:ext>
            </p:extLst>
          </p:nvPr>
        </p:nvGraphicFramePr>
        <p:xfrm>
          <a:off x="2029516" y="950867"/>
          <a:ext cx="7875793" cy="5188486"/>
        </p:xfrm>
        <a:graphic>
          <a:graphicData uri="http://schemas.openxmlformats.org/presentationml/2006/ole">
            <mc:AlternateContent xmlns:mc="http://schemas.openxmlformats.org/markup-compatibility/2006">
              <mc:Choice xmlns:v="urn:schemas-microsoft-com:vml" Requires="v">
                <p:oleObj name="ActiveGraph" r:id="rId3" imgW="7820049" imgH="5162470" progId="FDSCHART.FDSChartCtrlUnicode.1">
                  <p:embed/>
                </p:oleObj>
              </mc:Choice>
              <mc:Fallback>
                <p:oleObj name="ActiveGraph" r:id="rId3" imgW="7820049" imgH="5162470" progId="FDSCHART.FDSChartCtrlUnicode.1">
                  <p:embed/>
                  <p:pic>
                    <p:nvPicPr>
                      <p:cNvPr id="2" name="Object 1">
                        <a:extLst>
                          <a:ext uri="{FF2B5EF4-FFF2-40B4-BE49-F238E27FC236}">
                            <a16:creationId xmlns:a16="http://schemas.microsoft.com/office/drawing/2014/main" id="{BD8B779C-F15B-FED4-CCDA-471FE4AA7A1A}"/>
                          </a:ext>
                        </a:extLst>
                      </p:cNvPr>
                      <p:cNvPicPr/>
                      <p:nvPr/>
                    </p:nvPicPr>
                    <p:blipFill>
                      <a:blip r:embed="rId4"/>
                      <a:stretch>
                        <a:fillRect/>
                      </a:stretch>
                    </p:blipFill>
                    <p:spPr>
                      <a:xfrm>
                        <a:off x="2029516" y="950867"/>
                        <a:ext cx="7875793" cy="5188486"/>
                      </a:xfrm>
                      <a:prstGeom prst="rect">
                        <a:avLst/>
                      </a:prstGeom>
                    </p:spPr>
                  </p:pic>
                </p:oleObj>
              </mc:Fallback>
            </mc:AlternateContent>
          </a:graphicData>
        </a:graphic>
      </p:graphicFrame>
    </p:spTree>
    <p:extLst>
      <p:ext uri="{BB962C8B-B14F-4D97-AF65-F5344CB8AC3E}">
        <p14:creationId xmlns:p14="http://schemas.microsoft.com/office/powerpoint/2010/main" val="33769006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F6D5B226-D250-31BB-1664-6B4025102032}"/>
              </a:ext>
            </a:extLst>
          </p:cNvPr>
          <p:cNvSpPr>
            <a:spLocks noGrp="1"/>
          </p:cNvSpPr>
          <p:nvPr>
            <p:ph type="sldNum" sz="quarter" idx="12"/>
          </p:nvPr>
        </p:nvSpPr>
        <p:spPr/>
        <p:txBody>
          <a:bodyPr/>
          <a:lstStyle/>
          <a:p>
            <a:fld id="{5EBFF302-5449-41D5-8469-EE1F5AB045E0}" type="slidenum">
              <a:rPr lang="en-US" smtClean="0"/>
              <a:t>4</a:t>
            </a:fld>
            <a:endParaRPr lang="en-US" dirty="0"/>
          </a:p>
        </p:txBody>
      </p:sp>
      <p:sp>
        <p:nvSpPr>
          <p:cNvPr id="7" name="Rectangle 6">
            <a:extLst>
              <a:ext uri="{FF2B5EF4-FFF2-40B4-BE49-F238E27FC236}">
                <a16:creationId xmlns:a16="http://schemas.microsoft.com/office/drawing/2014/main" id="{4115B424-8EAF-58FC-4111-1D17251F7363}"/>
              </a:ext>
            </a:extLst>
          </p:cNvPr>
          <p:cNvSpPr/>
          <p:nvPr/>
        </p:nvSpPr>
        <p:spPr>
          <a:xfrm>
            <a:off x="583647" y="403025"/>
            <a:ext cx="4539769" cy="547842"/>
          </a:xfrm>
          <a:prstGeom prst="rect">
            <a:avLst/>
          </a:prstGeom>
        </p:spPr>
        <p:txBody>
          <a:bodyPr wrap="none">
            <a:spAutoFit/>
          </a:body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200" b="1" i="0" u="none" strike="noStrike" kern="1200" cap="none" spc="0" normalizeH="0" baseline="0" noProof="0" dirty="0">
                <a:ln>
                  <a:noFill/>
                </a:ln>
                <a:solidFill>
                  <a:srgbClr val="002060"/>
                </a:solidFill>
                <a:effectLst/>
                <a:uLnTx/>
                <a:uFillTx/>
                <a:latin typeface="Perpetua" panose="02020502060401020303" pitchFamily="18" charset="0"/>
                <a:ea typeface="+mn-ea"/>
                <a:cs typeface="+mn-cs"/>
              </a:rPr>
              <a:t>Breaking Down Inflation</a:t>
            </a:r>
            <a:endParaRPr kumimoji="0" lang="en-US" sz="3200" b="1" i="0" u="none" strike="noStrike" kern="1200" cap="none" spc="0" normalizeH="0" baseline="0" noProof="0" dirty="0">
              <a:ln>
                <a:noFill/>
              </a:ln>
              <a:solidFill>
                <a:srgbClr val="002060"/>
              </a:solidFill>
              <a:effectLst/>
              <a:highlight>
                <a:srgbClr val="FFFF00"/>
              </a:highlight>
              <a:uLnTx/>
              <a:uFillTx/>
              <a:latin typeface="Perpetua" panose="02020502060401020303" pitchFamily="18" charset="0"/>
              <a:ea typeface="+mn-ea"/>
              <a:cs typeface="+mn-cs"/>
            </a:endParaRPr>
          </a:p>
        </p:txBody>
      </p:sp>
      <p:pic>
        <p:nvPicPr>
          <p:cNvPr id="1026" name="Picture 2">
            <a:extLst>
              <a:ext uri="{FF2B5EF4-FFF2-40B4-BE49-F238E27FC236}">
                <a16:creationId xmlns:a16="http://schemas.microsoft.com/office/drawing/2014/main" id="{E5DCF557-5A1A-DE0F-7330-241ACB61BD1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96571" y="950868"/>
            <a:ext cx="7798857" cy="5138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093069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7F01390-4B7F-5949-9C10-9A69D26C6EE5}"/>
              </a:ext>
            </a:extLst>
          </p:cNvPr>
          <p:cNvSpPr>
            <a:spLocks noGrp="1"/>
          </p:cNvSpPr>
          <p:nvPr>
            <p:ph idx="1"/>
          </p:nvPr>
        </p:nvSpPr>
        <p:spPr/>
        <p:txBody>
          <a:bodyPr/>
          <a:lstStyle/>
          <a:p>
            <a:pPr marL="0" indent="0">
              <a:buNone/>
            </a:pPr>
            <a:endParaRPr lang="en-US" sz="2000" dirty="0">
              <a:solidFill>
                <a:srgbClr val="85216C"/>
              </a:solidFill>
            </a:endParaRPr>
          </a:p>
          <a:p>
            <a:pPr marL="0" indent="0">
              <a:buNone/>
            </a:pPr>
            <a:endParaRPr lang="en-US" sz="2000" dirty="0">
              <a:solidFill>
                <a:srgbClr val="85216C"/>
              </a:solidFill>
            </a:endParaRPr>
          </a:p>
          <a:p>
            <a:pPr marL="0" indent="0">
              <a:buNone/>
            </a:pPr>
            <a:endParaRPr lang="en-US" sz="2000" dirty="0">
              <a:solidFill>
                <a:srgbClr val="85216C"/>
              </a:solidFill>
            </a:endParaRPr>
          </a:p>
          <a:p>
            <a:pPr marL="0" indent="0">
              <a:buNone/>
            </a:pPr>
            <a:endParaRPr lang="en-US" b="0" dirty="0"/>
          </a:p>
        </p:txBody>
      </p:sp>
      <p:pic>
        <p:nvPicPr>
          <p:cNvPr id="2050" name="Picture 2" descr="It's all GOOD - 8 Sites Sharing Good News - Emerging Education Technologies">
            <a:extLst>
              <a:ext uri="{FF2B5EF4-FFF2-40B4-BE49-F238E27FC236}">
                <a16:creationId xmlns:a16="http://schemas.microsoft.com/office/drawing/2014/main" id="{E0962539-8EBE-1478-424E-8610B69272C0}"/>
              </a:ext>
            </a:extLst>
          </p:cNvPr>
          <p:cNvPicPr>
            <a:picLocks noChangeAspect="1" noChangeArrowheads="1"/>
          </p:cNvPicPr>
          <p:nvPr/>
        </p:nvPicPr>
        <p:blipFill>
          <a:blip r:embed="rId3" cstate="screen">
            <a:extLst>
              <a:ext uri="{28A0092B-C50C-407E-A947-70E740481C1C}">
                <a14:useLocalDpi xmlns:a14="http://schemas.microsoft.com/office/drawing/2010/main" val="0"/>
              </a:ext>
            </a:extLst>
          </a:blip>
          <a:srcRect/>
          <a:stretch>
            <a:fillRect/>
          </a:stretch>
        </p:blipFill>
        <p:spPr bwMode="auto">
          <a:xfrm>
            <a:off x="2537990" y="1044726"/>
            <a:ext cx="7754089" cy="43616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153736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63F410B-FCF5-E7CA-FA7B-963C8D8C44BA}"/>
              </a:ext>
            </a:extLst>
          </p:cNvPr>
          <p:cNvSpPr/>
          <p:nvPr/>
        </p:nvSpPr>
        <p:spPr>
          <a:xfrm>
            <a:off x="583647" y="403025"/>
            <a:ext cx="3270447" cy="547842"/>
          </a:xfrm>
          <a:prstGeom prst="rect">
            <a:avLst/>
          </a:prstGeom>
        </p:spPr>
        <p:txBody>
          <a:bodyPr wrap="none">
            <a:spAutoFit/>
          </a:body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200" b="1" i="0" u="none" strike="noStrike" kern="1200" cap="none" spc="0" normalizeH="0" baseline="0" noProof="0" dirty="0">
                <a:ln>
                  <a:noFill/>
                </a:ln>
                <a:solidFill>
                  <a:srgbClr val="002060"/>
                </a:solidFill>
                <a:effectLst/>
                <a:uLnTx/>
                <a:uFillTx/>
                <a:latin typeface="Perpetua" panose="02020502060401020303" pitchFamily="18" charset="0"/>
                <a:ea typeface="+mn-ea"/>
                <a:cs typeface="+mn-cs"/>
              </a:rPr>
              <a:t>Hawkish Dot Plot</a:t>
            </a:r>
            <a:endParaRPr kumimoji="0" lang="en-US" sz="3200" b="1" i="0" u="none" strike="noStrike" kern="1200" cap="none" spc="0" normalizeH="0" baseline="0" noProof="0" dirty="0">
              <a:ln>
                <a:noFill/>
              </a:ln>
              <a:solidFill>
                <a:srgbClr val="002060"/>
              </a:solidFill>
              <a:effectLst/>
              <a:highlight>
                <a:srgbClr val="FFFF00"/>
              </a:highlight>
              <a:uLnTx/>
              <a:uFillTx/>
              <a:latin typeface="Perpetua" panose="02020502060401020303" pitchFamily="18" charset="0"/>
              <a:ea typeface="+mn-ea"/>
              <a:cs typeface="+mn-cs"/>
            </a:endParaRPr>
          </a:p>
        </p:txBody>
      </p:sp>
      <p:sp>
        <p:nvSpPr>
          <p:cNvPr id="3" name="TextBox 2">
            <a:extLst>
              <a:ext uri="{FF2B5EF4-FFF2-40B4-BE49-F238E27FC236}">
                <a16:creationId xmlns:a16="http://schemas.microsoft.com/office/drawing/2014/main" id="{61724E6E-6E6A-95CC-2FE5-3E67D60081D5}"/>
              </a:ext>
            </a:extLst>
          </p:cNvPr>
          <p:cNvSpPr txBox="1"/>
          <p:nvPr/>
        </p:nvSpPr>
        <p:spPr>
          <a:xfrm>
            <a:off x="713807" y="5701684"/>
            <a:ext cx="3686071" cy="276999"/>
          </a:xfrm>
          <a:prstGeom prst="rect">
            <a:avLst/>
          </a:prstGeom>
          <a:noFill/>
        </p:spPr>
        <p:txBody>
          <a:bodyPr wrap="square" rtlCol="0">
            <a:spAutoFit/>
          </a:bodyPr>
          <a:lstStyle/>
          <a:p>
            <a:r>
              <a:rPr lang="en-US" sz="1200" dirty="0"/>
              <a:t>Source: Federalreserve.gov; Data as of 3/22/2023 </a:t>
            </a:r>
          </a:p>
        </p:txBody>
      </p:sp>
      <p:pic>
        <p:nvPicPr>
          <p:cNvPr id="8" name="Picture 7">
            <a:extLst>
              <a:ext uri="{FF2B5EF4-FFF2-40B4-BE49-F238E27FC236}">
                <a16:creationId xmlns:a16="http://schemas.microsoft.com/office/drawing/2014/main" id="{63A4532A-30DE-3011-071B-357C1E6F7E6B}"/>
              </a:ext>
            </a:extLst>
          </p:cNvPr>
          <p:cNvPicPr>
            <a:picLocks noChangeAspect="1"/>
          </p:cNvPicPr>
          <p:nvPr/>
        </p:nvPicPr>
        <p:blipFill>
          <a:blip r:embed="rId3"/>
          <a:stretch>
            <a:fillRect/>
          </a:stretch>
        </p:blipFill>
        <p:spPr>
          <a:xfrm>
            <a:off x="5097036" y="618733"/>
            <a:ext cx="5849166" cy="5620534"/>
          </a:xfrm>
          <a:prstGeom prst="rect">
            <a:avLst/>
          </a:prstGeom>
        </p:spPr>
      </p:pic>
      <p:sp>
        <p:nvSpPr>
          <p:cNvPr id="10" name="Rectangle 9">
            <a:extLst>
              <a:ext uri="{FF2B5EF4-FFF2-40B4-BE49-F238E27FC236}">
                <a16:creationId xmlns:a16="http://schemas.microsoft.com/office/drawing/2014/main" id="{FBADC50C-D0E0-2175-150A-A07117F437E1}"/>
              </a:ext>
            </a:extLst>
          </p:cNvPr>
          <p:cNvSpPr/>
          <p:nvPr/>
        </p:nvSpPr>
        <p:spPr>
          <a:xfrm>
            <a:off x="5680038" y="1215614"/>
            <a:ext cx="925157" cy="1161826"/>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9008266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B72777-0F9F-4141-9A08-C8F3A9E28DAC}"/>
              </a:ext>
            </a:extLst>
          </p:cNvPr>
          <p:cNvSpPr>
            <a:spLocks noGrp="1"/>
          </p:cNvSpPr>
          <p:nvPr>
            <p:ph type="title"/>
          </p:nvPr>
        </p:nvSpPr>
        <p:spPr>
          <a:xfrm>
            <a:off x="345952" y="365125"/>
            <a:ext cx="10169648" cy="582729"/>
          </a:xfrm>
        </p:spPr>
        <p:txBody>
          <a:bodyPr>
            <a:normAutofit/>
          </a:bodyPr>
          <a:lstStyle/>
          <a:p>
            <a:r>
              <a:rPr lang="en-US" dirty="0">
                <a:solidFill>
                  <a:srgbClr val="6D4489"/>
                </a:solidFill>
              </a:rPr>
              <a:t>Investors Don’t Believe the Fed</a:t>
            </a:r>
          </a:p>
        </p:txBody>
      </p:sp>
      <p:graphicFrame>
        <p:nvGraphicFramePr>
          <p:cNvPr id="8" name="Object 7">
            <a:extLst>
              <a:ext uri="{FF2B5EF4-FFF2-40B4-BE49-F238E27FC236}">
                <a16:creationId xmlns:a16="http://schemas.microsoft.com/office/drawing/2014/main" id="{03CADFA0-576F-05D0-07E9-EEEC653ADB0E}"/>
              </a:ext>
            </a:extLst>
          </p:cNvPr>
          <p:cNvGraphicFramePr>
            <a:graphicFrameLocks noChangeAspect="1"/>
          </p:cNvGraphicFramePr>
          <p:nvPr>
            <p:extLst>
              <p:ext uri="{D42A27DB-BD31-4B8C-83A1-F6EECF244321}">
                <p14:modId xmlns:p14="http://schemas.microsoft.com/office/powerpoint/2010/main" val="417497016"/>
              </p:ext>
            </p:extLst>
          </p:nvPr>
        </p:nvGraphicFramePr>
        <p:xfrm>
          <a:off x="827443" y="947854"/>
          <a:ext cx="8128000" cy="5248275"/>
        </p:xfrm>
        <a:graphic>
          <a:graphicData uri="http://schemas.openxmlformats.org/presentationml/2006/ole">
            <mc:AlternateContent xmlns:mc="http://schemas.openxmlformats.org/markup-compatibility/2006">
              <mc:Choice xmlns:v="urn:schemas-microsoft-com:vml" Requires="v">
                <p:oleObj name="ActiveGraph" r:id="rId3" imgW="8067844" imgH="5210111" progId="FDSCHART.FDSChartCtrlUnicode.1">
                  <p:embed/>
                </p:oleObj>
              </mc:Choice>
              <mc:Fallback>
                <p:oleObj name="ActiveGraph" r:id="rId3" imgW="8067844" imgH="5210111" progId="FDSCHART.FDSChartCtrlUnicode.1">
                  <p:embed/>
                  <p:pic>
                    <p:nvPicPr>
                      <p:cNvPr id="8" name="Object 7">
                        <a:extLst>
                          <a:ext uri="{FF2B5EF4-FFF2-40B4-BE49-F238E27FC236}">
                            <a16:creationId xmlns:a16="http://schemas.microsoft.com/office/drawing/2014/main" id="{03CADFA0-576F-05D0-07E9-EEEC653ADB0E}"/>
                          </a:ext>
                        </a:extLst>
                      </p:cNvPr>
                      <p:cNvPicPr/>
                      <p:nvPr/>
                    </p:nvPicPr>
                    <p:blipFill>
                      <a:blip r:embed="rId4"/>
                      <a:stretch>
                        <a:fillRect/>
                      </a:stretch>
                    </p:blipFill>
                    <p:spPr>
                      <a:xfrm>
                        <a:off x="827443" y="947854"/>
                        <a:ext cx="8128000" cy="5248275"/>
                      </a:xfrm>
                      <a:prstGeom prst="rect">
                        <a:avLst/>
                      </a:prstGeom>
                    </p:spPr>
                  </p:pic>
                </p:oleObj>
              </mc:Fallback>
            </mc:AlternateContent>
          </a:graphicData>
        </a:graphic>
      </p:graphicFrame>
      <p:cxnSp>
        <p:nvCxnSpPr>
          <p:cNvPr id="10" name="Straight Arrow Connector 9">
            <a:extLst>
              <a:ext uri="{FF2B5EF4-FFF2-40B4-BE49-F238E27FC236}">
                <a16:creationId xmlns:a16="http://schemas.microsoft.com/office/drawing/2014/main" id="{3D961800-CB65-9773-5D1D-25C4C77B693E}"/>
              </a:ext>
            </a:extLst>
          </p:cNvPr>
          <p:cNvCxnSpPr>
            <a:cxnSpLocks/>
          </p:cNvCxnSpPr>
          <p:nvPr/>
        </p:nvCxnSpPr>
        <p:spPr>
          <a:xfrm>
            <a:off x="8573845" y="1853890"/>
            <a:ext cx="104750" cy="1441486"/>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 name="Slide Number Placeholder 2">
            <a:extLst>
              <a:ext uri="{FF2B5EF4-FFF2-40B4-BE49-F238E27FC236}">
                <a16:creationId xmlns:a16="http://schemas.microsoft.com/office/drawing/2014/main" id="{2839F4C1-C725-4ABB-90AE-5FF0B83DFDDB}"/>
              </a:ext>
            </a:extLst>
          </p:cNvPr>
          <p:cNvSpPr>
            <a:spLocks noGrp="1"/>
          </p:cNvSpPr>
          <p:nvPr>
            <p:ph type="sldNum" sz="quarter" idx="10"/>
          </p:nvPr>
        </p:nvSpPr>
        <p:spPr/>
        <p:txBody>
          <a:bodyPr/>
          <a:lstStyle/>
          <a:p>
            <a:fld id="{37CAAC7E-E39D-465C-A5AC-7339A68ECE7D}" type="slidenum">
              <a:rPr lang="en-US" smtClean="0"/>
              <a:pPr/>
              <a:t>7</a:t>
            </a:fld>
            <a:endParaRPr lang="en-US" dirty="0"/>
          </a:p>
        </p:txBody>
      </p:sp>
      <p:cxnSp>
        <p:nvCxnSpPr>
          <p:cNvPr id="4" name="Straight Arrow Connector 3">
            <a:extLst>
              <a:ext uri="{FF2B5EF4-FFF2-40B4-BE49-F238E27FC236}">
                <a16:creationId xmlns:a16="http://schemas.microsoft.com/office/drawing/2014/main" id="{95F42E03-2A45-40E7-4988-6A98066CF8FA}"/>
              </a:ext>
            </a:extLst>
          </p:cNvPr>
          <p:cNvCxnSpPr>
            <a:cxnSpLocks/>
          </p:cNvCxnSpPr>
          <p:nvPr/>
        </p:nvCxnSpPr>
        <p:spPr>
          <a:xfrm>
            <a:off x="6014327" y="2484649"/>
            <a:ext cx="1494511" cy="39840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A6350D6A-0FDF-7846-CB98-2AD7719DC98C}"/>
              </a:ext>
            </a:extLst>
          </p:cNvPr>
          <p:cNvCxnSpPr>
            <a:cxnSpLocks/>
          </p:cNvCxnSpPr>
          <p:nvPr/>
        </p:nvCxnSpPr>
        <p:spPr>
          <a:xfrm flipV="1">
            <a:off x="7640541" y="2043280"/>
            <a:ext cx="374392" cy="556424"/>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825875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5DB707-E67C-D99D-250F-23537DEFAB9F}"/>
              </a:ext>
            </a:extLst>
          </p:cNvPr>
          <p:cNvSpPr>
            <a:spLocks noGrp="1"/>
          </p:cNvSpPr>
          <p:nvPr>
            <p:ph type="title"/>
          </p:nvPr>
        </p:nvSpPr>
        <p:spPr>
          <a:xfrm>
            <a:off x="838199" y="291090"/>
            <a:ext cx="10515599" cy="932688"/>
          </a:xfrm>
        </p:spPr>
        <p:txBody>
          <a:bodyPr vert="horz" lIns="91440" tIns="45720" rIns="91440" bIns="45720" rtlCol="0" anchor="b">
            <a:normAutofit/>
          </a:bodyPr>
          <a:lstStyle/>
          <a:p>
            <a:pPr algn="ctr"/>
            <a:r>
              <a:rPr lang="en-US" sz="5400" kern="1200" dirty="0">
                <a:solidFill>
                  <a:srgbClr val="002060"/>
                </a:solidFill>
                <a:latin typeface="Perpetua" panose="02020502060401020303" pitchFamily="18" charset="0"/>
                <a:cs typeface="+mj-cs"/>
              </a:rPr>
              <a:t>The Landing</a:t>
            </a:r>
          </a:p>
        </p:txBody>
      </p:sp>
      <p:pic>
        <p:nvPicPr>
          <p:cNvPr id="6" name="Picture 5">
            <a:extLst>
              <a:ext uri="{FF2B5EF4-FFF2-40B4-BE49-F238E27FC236}">
                <a16:creationId xmlns:a16="http://schemas.microsoft.com/office/drawing/2014/main" id="{AC21C777-0A15-7DBF-8016-5FDF717776AF}"/>
              </a:ext>
            </a:extLst>
          </p:cNvPr>
          <p:cNvPicPr>
            <a:picLocks noChangeAspect="1"/>
          </p:cNvPicPr>
          <p:nvPr/>
        </p:nvPicPr>
        <p:blipFill>
          <a:blip r:embed="rId3"/>
          <a:stretch>
            <a:fillRect/>
          </a:stretch>
        </p:blipFill>
        <p:spPr>
          <a:xfrm>
            <a:off x="871592" y="1569691"/>
            <a:ext cx="10448814" cy="4440746"/>
          </a:xfrm>
          <a:prstGeom prst="rect">
            <a:avLst/>
          </a:prstGeom>
        </p:spPr>
      </p:pic>
      <p:sp>
        <p:nvSpPr>
          <p:cNvPr id="4" name="Slide Number Placeholder 3">
            <a:extLst>
              <a:ext uri="{FF2B5EF4-FFF2-40B4-BE49-F238E27FC236}">
                <a16:creationId xmlns:a16="http://schemas.microsoft.com/office/drawing/2014/main" id="{47247900-AF5F-F345-4FE4-0C3A7A2E6B53}"/>
              </a:ext>
            </a:extLst>
          </p:cNvPr>
          <p:cNvSpPr>
            <a:spLocks noGrp="1"/>
          </p:cNvSpPr>
          <p:nvPr>
            <p:ph type="sldNum" sz="quarter" idx="10"/>
          </p:nvPr>
        </p:nvSpPr>
        <p:spPr>
          <a:xfrm>
            <a:off x="8610600" y="6356350"/>
            <a:ext cx="2743200" cy="365125"/>
          </a:xfrm>
        </p:spPr>
        <p:txBody>
          <a:bodyPr vert="horz" lIns="91440" tIns="45720" rIns="91440" bIns="45720" rtlCol="0" anchor="ctr">
            <a:normAutofit/>
          </a:bodyPr>
          <a:lstStyle/>
          <a:p>
            <a:pPr>
              <a:spcAft>
                <a:spcPts val="600"/>
              </a:spcAft>
            </a:pPr>
            <a:fld id="{37CAAC7E-E39D-465C-A5AC-7339A68ECE7D}" type="slidenum">
              <a:rPr lang="en-US" smtClean="0">
                <a:solidFill>
                  <a:schemeClr val="tx1">
                    <a:tint val="75000"/>
                  </a:schemeClr>
                </a:solidFill>
                <a:latin typeface="+mn-lt"/>
                <a:cs typeface="+mn-cs"/>
              </a:rPr>
              <a:pPr>
                <a:spcAft>
                  <a:spcPts val="600"/>
                </a:spcAft>
              </a:pPr>
              <a:t>8</a:t>
            </a:fld>
            <a:endParaRPr lang="en-US" dirty="0">
              <a:solidFill>
                <a:schemeClr val="tx1">
                  <a:tint val="75000"/>
                </a:schemeClr>
              </a:solidFill>
              <a:latin typeface="+mn-lt"/>
              <a:cs typeface="+mn-cs"/>
            </a:endParaRPr>
          </a:p>
        </p:txBody>
      </p:sp>
    </p:spTree>
    <p:extLst>
      <p:ext uri="{BB962C8B-B14F-4D97-AF65-F5344CB8AC3E}">
        <p14:creationId xmlns:p14="http://schemas.microsoft.com/office/powerpoint/2010/main" val="16929252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142B22-CFAA-493D-7E97-948C89F001B5}"/>
              </a:ext>
            </a:extLst>
          </p:cNvPr>
          <p:cNvSpPr>
            <a:spLocks noGrp="1"/>
          </p:cNvSpPr>
          <p:nvPr>
            <p:ph type="title"/>
          </p:nvPr>
        </p:nvSpPr>
        <p:spPr/>
        <p:txBody>
          <a:bodyPr/>
          <a:lstStyle/>
          <a:p>
            <a:r>
              <a:rPr lang="en-US" dirty="0"/>
              <a:t>Chartbook – Recession Riskometer</a:t>
            </a:r>
          </a:p>
        </p:txBody>
      </p:sp>
      <p:sp>
        <p:nvSpPr>
          <p:cNvPr id="4" name="Slide Number Placeholder 3">
            <a:extLst>
              <a:ext uri="{FF2B5EF4-FFF2-40B4-BE49-F238E27FC236}">
                <a16:creationId xmlns:a16="http://schemas.microsoft.com/office/drawing/2014/main" id="{89374B02-5A76-1B31-3AD1-F8F2633C282C}"/>
              </a:ext>
            </a:extLst>
          </p:cNvPr>
          <p:cNvSpPr>
            <a:spLocks noGrp="1"/>
          </p:cNvSpPr>
          <p:nvPr>
            <p:ph type="sldNum" sz="quarter" idx="10"/>
          </p:nvPr>
        </p:nvSpPr>
        <p:spPr/>
        <p:txBody>
          <a:bodyPr/>
          <a:lstStyle/>
          <a:p>
            <a:fld id="{37CAAC7E-E39D-465C-A5AC-7339A68ECE7D}" type="slidenum">
              <a:rPr lang="en-US" smtClean="0"/>
              <a:pPr/>
              <a:t>9</a:t>
            </a:fld>
            <a:endParaRPr lang="en-US" dirty="0"/>
          </a:p>
        </p:txBody>
      </p:sp>
      <p:pic>
        <p:nvPicPr>
          <p:cNvPr id="8" name="Picture 7">
            <a:extLst>
              <a:ext uri="{FF2B5EF4-FFF2-40B4-BE49-F238E27FC236}">
                <a16:creationId xmlns:a16="http://schemas.microsoft.com/office/drawing/2014/main" id="{DFDBC4AE-D563-5923-2EEE-81860FD55510}"/>
              </a:ext>
            </a:extLst>
          </p:cNvPr>
          <p:cNvPicPr>
            <a:picLocks noChangeAspect="1"/>
          </p:cNvPicPr>
          <p:nvPr/>
        </p:nvPicPr>
        <p:blipFill>
          <a:blip r:embed="rId3"/>
          <a:stretch>
            <a:fillRect/>
          </a:stretch>
        </p:blipFill>
        <p:spPr>
          <a:xfrm>
            <a:off x="1447318" y="1176183"/>
            <a:ext cx="9153525" cy="4181475"/>
          </a:xfrm>
          <a:prstGeom prst="rect">
            <a:avLst/>
          </a:prstGeom>
        </p:spPr>
      </p:pic>
    </p:spTree>
    <p:extLst>
      <p:ext uri="{BB962C8B-B14F-4D97-AF65-F5344CB8AC3E}">
        <p14:creationId xmlns:p14="http://schemas.microsoft.com/office/powerpoint/2010/main" val="401384318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2F7854124A17D4390FCD4FE5798724E" ma:contentTypeVersion="11" ma:contentTypeDescription="Create a new document." ma:contentTypeScope="" ma:versionID="47fa0133c068a9deeca5febdcc766620">
  <xsd:schema xmlns:xsd="http://www.w3.org/2001/XMLSchema" xmlns:xs="http://www.w3.org/2001/XMLSchema" xmlns:p="http://schemas.microsoft.com/office/2006/metadata/properties" xmlns:ns3="80e92478-5726-4016-8cdf-32c2eb5b4bd3" targetNamespace="http://schemas.microsoft.com/office/2006/metadata/properties" ma:root="true" ma:fieldsID="c19c83944ae005791a98cfc9d24befb0" ns3:_="">
    <xsd:import namespace="80e92478-5726-4016-8cdf-32c2eb5b4bd3"/>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GenerationTime" minOccurs="0"/>
                <xsd:element ref="ns3:MediaServiceEventHashCode" minOccurs="0"/>
                <xsd:element ref="ns3:MediaServiceAutoKeyPoints" minOccurs="0"/>
                <xsd:element ref="ns3:MediaServiceKeyPoints" minOccurs="0"/>
                <xsd:element ref="ns3:MediaServiceDateTaken" minOccurs="0"/>
                <xsd:element ref="ns3:MediaServiceOCR" minOccurs="0"/>
                <xsd:element ref="ns3:MediaServiceLocation"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0e92478-5726-4016-8cdf-32c2eb5b4bd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MediaLengthInSeconds" ma:index="18" nillable="true" ma:displayName="Length (seconds)"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D4E8F60-B8B9-4166-8603-CF9F2FCACA9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0e92478-5726-4016-8cdf-32c2eb5b4bd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323AA0B-9CDA-4150-B576-1FEED95DABDD}">
  <ds:schemaRefs>
    <ds:schemaRef ds:uri="http://schemas.microsoft.com/sharepoint/v3/contenttype/forms"/>
  </ds:schemaRefs>
</ds:datastoreItem>
</file>

<file path=customXml/itemProps3.xml><?xml version="1.0" encoding="utf-8"?>
<ds:datastoreItem xmlns:ds="http://schemas.openxmlformats.org/officeDocument/2006/customXml" ds:itemID="{37AA8026-2C33-4CBA-A6C3-15CA815AE495}">
  <ds:schemaRefs>
    <ds:schemaRef ds:uri="http://schemas.microsoft.com/office/2006/documentManagement/types"/>
    <ds:schemaRef ds:uri="http://schemas.microsoft.com/office/infopath/2007/PartnerControls"/>
    <ds:schemaRef ds:uri="http://purl.org/dc/elements/1.1/"/>
    <ds:schemaRef ds:uri="http://schemas.microsoft.com/office/2006/metadata/properties"/>
    <ds:schemaRef ds:uri="80e92478-5726-4016-8cdf-32c2eb5b4bd3"/>
    <ds:schemaRef ds:uri="http://purl.org/dc/terms/"/>
    <ds:schemaRef ds:uri="http://schemas.openxmlformats.org/package/2006/metadata/core-properties"/>
    <ds:schemaRef ds:uri="http://www.w3.org/XML/1998/namespace"/>
    <ds:schemaRef ds:uri="http://purl.org/dc/dcmitype/"/>
  </ds:schemaRefs>
</ds:datastoreItem>
</file>

<file path=docMetadata/LabelInfo.xml><?xml version="1.0" encoding="utf-8"?>
<clbl:labelList xmlns:clbl="http://schemas.microsoft.com/office/2020/mipLabelMetadata">
  <clbl:label id="{5f590922-3e29-4afc-9831-b12303bb0660}" enabled="1" method="Standard" siteId="{4ca33967-ac09-4f5d-b2a2-573c7bbbdd4a}" removed="0"/>
</clbl:labelList>
</file>

<file path=docProps/app.xml><?xml version="1.0" encoding="utf-8"?>
<Properties xmlns="http://schemas.openxmlformats.org/officeDocument/2006/extended-properties" xmlns:vt="http://schemas.openxmlformats.org/officeDocument/2006/docPropsVTypes">
  <Template>Office Theme</Template>
  <TotalTime>10254</TotalTime>
  <Words>3485</Words>
  <Application>Microsoft Office PowerPoint</Application>
  <PresentationFormat>Widescreen</PresentationFormat>
  <Paragraphs>159</Paragraphs>
  <Slides>25</Slides>
  <Notes>22</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25</vt:i4>
      </vt:variant>
    </vt:vector>
  </HeadingPairs>
  <TitlesOfParts>
    <vt:vector size="31" baseType="lpstr">
      <vt:lpstr>Arial</vt:lpstr>
      <vt:lpstr>Calibri</vt:lpstr>
      <vt:lpstr>Perpetua</vt:lpstr>
      <vt:lpstr>Wingdings</vt:lpstr>
      <vt:lpstr>Office Theme</vt:lpstr>
      <vt:lpstr>ActiveGraph</vt:lpstr>
      <vt:lpstr>2023 Second Quarter Outlook</vt:lpstr>
      <vt:lpstr>What We Will Be Watching In The Second Quarter</vt:lpstr>
      <vt:lpstr>PowerPoint Presentation</vt:lpstr>
      <vt:lpstr>PowerPoint Presentation</vt:lpstr>
      <vt:lpstr>PowerPoint Presentation</vt:lpstr>
      <vt:lpstr>PowerPoint Presentation</vt:lpstr>
      <vt:lpstr>Investors Don’t Believe the Fed</vt:lpstr>
      <vt:lpstr>The Landing</vt:lpstr>
      <vt:lpstr>Chartbook – Recession Riskometer</vt:lpstr>
      <vt:lpstr>The tide goes out</vt:lpstr>
      <vt:lpstr>2023 Recession Not Guaranteed</vt:lpstr>
      <vt:lpstr>Hard Landing</vt:lpstr>
      <vt:lpstr>Soft Landing</vt:lpstr>
      <vt:lpstr>No Landing – Rolling Recession</vt:lpstr>
      <vt:lpstr>Uncertainty</vt:lpstr>
      <vt:lpstr>China: Wild Card</vt:lpstr>
      <vt:lpstr>Stock Market</vt:lpstr>
      <vt:lpstr>More Revisions to Earnings Needed</vt:lpstr>
      <vt:lpstr>Bond Market Volatility</vt:lpstr>
      <vt:lpstr>PowerPoint Presentation</vt:lpstr>
      <vt:lpstr>Disclosures</vt:lpstr>
      <vt:lpstr>Disclosures</vt:lpstr>
      <vt:lpstr>Data Sources</vt:lpstr>
      <vt:lpstr>Data Sources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2021 Fourth Quarter Outlook</dc:title>
  <dc:creator>Brian Klimke</dc:creator>
  <cp:lastModifiedBy>Shannon Otterbeck</cp:lastModifiedBy>
  <cp:revision>86</cp:revision>
  <dcterms:created xsi:type="dcterms:W3CDTF">2021-09-22T15:09:11Z</dcterms:created>
  <dcterms:modified xsi:type="dcterms:W3CDTF">2023-03-24T20:11:41Z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0x01010062F7854124A17D4390FCD4FE5798724E</vt:lpwstr>
  </property>
</Properties>
</file>